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6_0.xml" ContentType="application/vnd.ms-powerpoint.comment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modernComment_11A_0.xml" ContentType="application/vnd.ms-powerpoint.comments+xml"/>
  <Override PartName="/ppt/comments/modernComment_111_0.xml" ContentType="application/vnd.ms-powerpoint.comments+xml"/>
  <Override PartName="/ppt/comments/modernComment_11C_3FD1E54B.xml" ContentType="application/vnd.ms-powerpoint.comment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comments/modernComment_114_0.xml" ContentType="application/vnd.ms-powerpoint.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comments/modernComment_120_0.xml" ContentType="application/vnd.ms-powerpoint.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82" r:id="rId2"/>
    <p:sldId id="287" r:id="rId3"/>
    <p:sldId id="283" r:id="rId4"/>
    <p:sldId id="273" r:id="rId5"/>
    <p:sldId id="262" r:id="rId6"/>
    <p:sldId id="276" r:id="rId7"/>
    <p:sldId id="284" r:id="rId8"/>
    <p:sldId id="286" r:id="rId9"/>
    <p:sldId id="285" r:id="rId10"/>
    <p:sldId id="288" r:id="rId11"/>
    <p:sldId id="290" r:id="rId12"/>
    <p:sldId id="281" r:id="rId13"/>
  </p:sldIdLst>
  <p:sldSz cx="12192000" cy="6858000"/>
  <p:notesSz cx="12192000" cy="6858000"/>
  <p:defaultTextStyle>
    <a:defPPr>
      <a:defRPr kern="0"/>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8C4C3-411F-8425-BE79-B7B7C41F4659}" name="Bibata SANKARA" initials="BS" userId="S::bibata.sankara@wfp.org::2d080a03-5426-474f-9784-d9daf9ff7a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31" autoAdjust="0"/>
    <p:restoredTop sz="94660"/>
  </p:normalViewPr>
  <p:slideViewPr>
    <p:cSldViewPr>
      <p:cViewPr>
        <p:scale>
          <a:sx n="125" d="100"/>
          <a:sy n="125" d="100"/>
        </p:scale>
        <p:origin x="715" y="65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06_0.xml><?xml version="1.0" encoding="utf-8"?>
<p188:cmLst xmlns:a="http://schemas.openxmlformats.org/drawingml/2006/main" xmlns:r="http://schemas.openxmlformats.org/officeDocument/2006/relationships" xmlns:p188="http://schemas.microsoft.com/office/powerpoint/2018/8/main">
  <p188:cm id="{C87E7566-7C42-4DBE-A623-6A9A111C2CD0}" authorId="{9FC8C4C3-411F-8425-BE79-B7B7C41F4659}" created="2025-11-10T10:23:03.413">
    <ac:txMkLst xmlns:ac="http://schemas.microsoft.com/office/drawing/2013/main/command">
      <pc:docMk xmlns:pc="http://schemas.microsoft.com/office/powerpoint/2013/main/command"/>
      <pc:sldMk xmlns:pc="http://schemas.microsoft.com/office/powerpoint/2013/main/command" cId="0" sldId="262"/>
      <ac:spMk id="35" creationId="{00000000-0000-0000-0000-000000000000}"/>
      <ac:txMk cp="0" len="9">
        <ac:context len="17" hash="2829805175"/>
      </ac:txMk>
    </ac:txMkLst>
    <p188:pos x="5714020" y="272216"/>
    <p188:txBody>
      <a:bodyPr/>
      <a:lstStyle/>
      <a:p>
        <a:r>
          <a:rPr lang="fr-FR"/>
          <a:t>INDIQUER que la contribution de ONM se situe à ce niveau (partie prevision)</a:t>
        </a:r>
      </a:p>
    </p188:txBody>
  </p188:cm>
</p188:cmLst>
</file>

<file path=ppt/comments/modernComment_111_0.xml><?xml version="1.0" encoding="utf-8"?>
<p188:cmLst xmlns:a="http://schemas.openxmlformats.org/drawingml/2006/main" xmlns:r="http://schemas.openxmlformats.org/officeDocument/2006/relationships" xmlns:p188="http://schemas.microsoft.com/office/powerpoint/2018/8/main">
  <p188:cm id="{31FED4A4-27CB-48A3-A950-838914295658}" authorId="{9FC8C4C3-411F-8425-BE79-B7B7C41F4659}" created="2025-11-10T09:59:16.849">
    <ac:deMkLst xmlns:ac="http://schemas.microsoft.com/office/drawing/2013/main/command">
      <pc:docMk xmlns:pc="http://schemas.microsoft.com/office/powerpoint/2013/main/command"/>
      <pc:sldMk xmlns:pc="http://schemas.microsoft.com/office/powerpoint/2013/main/command" cId="0" sldId="273"/>
      <ac:picMk id="9" creationId="{00000000-0000-0000-0000-000000000000}"/>
    </ac:deMkLst>
    <p188:txBody>
      <a:bodyPr/>
      <a:lstStyle/>
      <a:p>
        <a:r>
          <a:rPr lang="fr-FR"/>
          <a:t>Reformuler en  mettant en avant le rôle de l’ONM dans les AA en Mauritanie</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34249628-4519-4C88-93AD-CC470E52CF0F}" authorId="{9FC8C4C3-411F-8425-BE79-B7B7C41F4659}" created="2025-11-10T10:22:04.541">
    <ac:deMkLst xmlns:ac="http://schemas.microsoft.com/office/drawing/2013/main/command">
      <pc:docMk xmlns:pc="http://schemas.microsoft.com/office/powerpoint/2013/main/command"/>
      <pc:sldMk xmlns:pc="http://schemas.microsoft.com/office/powerpoint/2013/main/command" cId="0" sldId="276"/>
      <ac:spMk id="21" creationId="{00000000-0000-0000-0000-000000000000}"/>
    </ac:deMkLst>
    <p188:txBody>
      <a:bodyPr/>
      <a:lstStyle/>
      <a:p>
        <a:r>
          <a:rPr lang="fr-FR"/>
          <a:t>Mettre l’accent sur le rôle de l’ONM dans le développement des outils pour soutenir les AA en Mauritanie</a:t>
        </a:r>
      </a:p>
    </p188:txBody>
  </p188:cm>
</p188:cmLst>
</file>

<file path=ppt/comments/modernComment_11A_0.xml><?xml version="1.0" encoding="utf-8"?>
<p188:cmLst xmlns:a="http://schemas.openxmlformats.org/drawingml/2006/main" xmlns:r="http://schemas.openxmlformats.org/officeDocument/2006/relationships" xmlns:p188="http://schemas.microsoft.com/office/powerpoint/2018/8/main">
  <p188:cm id="{B4CE8BF6-30D2-4C0A-814D-758EC3CB915A}" authorId="{9FC8C4C3-411F-8425-BE79-B7B7C41F4659}" created="2025-11-10T10:23:39.713">
    <ac:deMkLst xmlns:ac="http://schemas.microsoft.com/office/drawing/2013/main/command">
      <pc:docMk xmlns:pc="http://schemas.microsoft.com/office/powerpoint/2013/main/command"/>
      <pc:sldMk xmlns:pc="http://schemas.microsoft.com/office/powerpoint/2013/main/command" cId="0" sldId="282"/>
      <ac:spMk id="16" creationId="{00000000-0000-0000-0000-000000000000}"/>
    </ac:deMkLst>
    <p188:txBody>
      <a:bodyPr/>
      <a:lstStyle/>
      <a:p>
        <a:r>
          <a:rPr lang="fr-FR"/>
          <a:t>Titre reformulé</a:t>
        </a:r>
      </a:p>
    </p188:txBody>
  </p188:cm>
</p188:cmLst>
</file>

<file path=ppt/comments/modernComment_11C_3FD1E54B.xml><?xml version="1.0" encoding="utf-8"?>
<p188:cmLst xmlns:a="http://schemas.openxmlformats.org/drawingml/2006/main" xmlns:r="http://schemas.openxmlformats.org/officeDocument/2006/relationships" xmlns:p188="http://schemas.microsoft.com/office/powerpoint/2018/8/main">
  <p188:cm id="{A1E81201-C4C0-4FFA-A5EF-35EB775E6A33}" authorId="{9FC8C4C3-411F-8425-BE79-B7B7C41F4659}" created="2025-11-10T10:20:59.280">
    <pc:sldMkLst xmlns:pc="http://schemas.microsoft.com/office/powerpoint/2013/main/command">
      <pc:docMk/>
      <pc:sldMk cId="1070720331" sldId="284"/>
    </pc:sldMkLst>
    <p188:txBody>
      <a:bodyPr/>
      <a:lstStyle/>
      <a:p>
        <a:r>
          <a:rPr lang="fr-FR"/>
          <a:t>Parler plutôt de votre contribution à l’elaboration des declencheurs (pe la transmission à IRI des données pluviométriques de 30 an avec les pires années ….. )</a:t>
        </a:r>
      </a:p>
    </p188:txBody>
  </p188:cm>
</p188:cmLst>
</file>

<file path=ppt/comments/modernComment_120_0.xml><?xml version="1.0" encoding="utf-8"?>
<p188:cmLst xmlns:a="http://schemas.openxmlformats.org/drawingml/2006/main" xmlns:r="http://schemas.openxmlformats.org/officeDocument/2006/relationships" xmlns:p188="http://schemas.microsoft.com/office/powerpoint/2018/8/main">
  <p188:cm id="{B4DC7BD1-B6DC-4B32-A141-801458A03FE2}" authorId="{9FC8C4C3-411F-8425-BE79-B7B7C41F4659}" created="2025-11-10T10:12:44.700">
    <ac:deMkLst xmlns:ac="http://schemas.microsoft.com/office/drawing/2013/main/command">
      <pc:docMk xmlns:pc="http://schemas.microsoft.com/office/powerpoint/2013/main/command"/>
      <pc:sldMk xmlns:pc="http://schemas.microsoft.com/office/powerpoint/2013/main/command" cId="0" sldId="288"/>
      <ac:spMk id="2" creationId="{00000000-0000-0000-0000-000000000000}"/>
    </ac:deMkLst>
    <p188:txBody>
      <a:bodyPr/>
      <a:lstStyle/>
      <a:p>
        <a:r>
          <a:rPr lang="fr-FR"/>
          <a:t>Mentionner plutôt les acquis de la collaboration avec le PAM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55A4A196-2ED6-46BE-9CE0-E592D0A33D8B}" type="datetimeFigureOut">
              <a:rPr lang="fr-FR" smtClean="0"/>
              <a:pPr/>
              <a:t>17/11/2025</a:t>
            </a:fld>
            <a:endParaRPr lang="fr-FR"/>
          </a:p>
        </p:txBody>
      </p:sp>
      <p:sp>
        <p:nvSpPr>
          <p:cNvPr id="4" name="Espace réservé de l'image des diapositives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790156B4-0119-4008-B3A4-E8277DEAB60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DE092B-1E53-4745-9A13-22DBE9970FB3}" type="slidenum">
              <a:rPr lang="fr-FR" smtClean="0"/>
              <a:pPr/>
              <a:t>1</a:t>
            </a:fld>
            <a:endParaRPr lang="fr-FR"/>
          </a:p>
        </p:txBody>
      </p:sp>
    </p:spTree>
    <p:extLst>
      <p:ext uri="{BB962C8B-B14F-4D97-AF65-F5344CB8AC3E}">
        <p14:creationId xmlns="" xmlns:p14="http://schemas.microsoft.com/office/powerpoint/2010/main" val="148595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Données CHIRPS- tire du </a:t>
            </a:r>
            <a:r>
              <a:rPr lang="en-US" err="1"/>
              <a:t>maptool</a:t>
            </a:r>
            <a:r>
              <a:rPr lang="en-US"/>
              <a:t> Mauritania https://</a:t>
            </a:r>
            <a:r>
              <a:rPr lang="en-US" err="1"/>
              <a:t>iridl.ldeo.columbia.edu</a:t>
            </a:r>
            <a:r>
              <a:rPr lang="en-US"/>
              <a:t>/fbfmaproom2/</a:t>
            </a:r>
            <a:r>
              <a:rPr lang="en-US" err="1"/>
              <a:t>mauritania?mode</a:t>
            </a:r>
            <a:r>
              <a:rPr lang="en-US"/>
              <a:t>=0&amp;map_column=prcp-v1&amp;season=season1&amp;predictors=prcp-v1+chirps-precip-jas&amp;predictand=</a:t>
            </a:r>
            <a:r>
              <a:rPr lang="en-US" err="1"/>
              <a:t>bad-years-humanitarian&amp;year</a:t>
            </a:r>
            <a:r>
              <a:rPr lang="en-US"/>
              <a:t>=2025&amp;issue_month=</a:t>
            </a:r>
            <a:r>
              <a:rPr lang="en-US" err="1"/>
              <a:t>jun&amp;freq</a:t>
            </a:r>
            <a:r>
              <a:rPr lang="en-US"/>
              <a:t>=30&amp;severity=0&amp;include_upcoming=</a:t>
            </a:r>
            <a:r>
              <a:rPr lang="en-US" err="1"/>
              <a:t>false&amp;position</a:t>
            </a:r>
            <a:r>
              <a:rPr lang="en-US"/>
              <a:t>=%5B19.25%2C-11.1%5D&amp;show_modal=false</a:t>
            </a:r>
          </a:p>
        </p:txBody>
      </p:sp>
      <p:sp>
        <p:nvSpPr>
          <p:cNvPr id="4" name="Slide Number Placeholder 3"/>
          <p:cNvSpPr>
            <a:spLocks noGrp="1"/>
          </p:cNvSpPr>
          <p:nvPr>
            <p:ph type="sldNum" sz="quarter" idx="5"/>
          </p:nvPr>
        </p:nvSpPr>
        <p:spPr/>
        <p:txBody>
          <a:bodyPr/>
          <a:lstStyle/>
          <a:p>
            <a:fld id="{BAEB19C9-4783-7145-A6E5-28564D0A8EBD}" type="slidenum">
              <a:rPr lang="en-US" smtClean="0"/>
              <a:pPr/>
              <a:t>7</a:t>
            </a:fld>
            <a:endParaRPr lang="en-US"/>
          </a:p>
        </p:txBody>
      </p:sp>
    </p:spTree>
    <p:extLst>
      <p:ext uri="{BB962C8B-B14F-4D97-AF65-F5344CB8AC3E}">
        <p14:creationId xmlns="" xmlns:p14="http://schemas.microsoft.com/office/powerpoint/2010/main" val="296487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frequence </a:t>
            </a:r>
          </a:p>
        </p:txBody>
      </p:sp>
      <p:sp>
        <p:nvSpPr>
          <p:cNvPr id="4" name="Slide Number Placeholder 3"/>
          <p:cNvSpPr>
            <a:spLocks noGrp="1"/>
          </p:cNvSpPr>
          <p:nvPr>
            <p:ph type="sldNum" sz="quarter" idx="5"/>
          </p:nvPr>
        </p:nvSpPr>
        <p:spPr/>
        <p:txBody>
          <a:bodyPr/>
          <a:lstStyle/>
          <a:p>
            <a:fld id="{BAEB19C9-4783-7145-A6E5-28564D0A8EBD}" type="slidenum">
              <a:rPr lang="en-US" smtClean="0"/>
              <a:pPr/>
              <a:t>8</a:t>
            </a:fld>
            <a:endParaRPr lang="en-US"/>
          </a:p>
        </p:txBody>
      </p:sp>
    </p:spTree>
    <p:extLst>
      <p:ext uri="{BB962C8B-B14F-4D97-AF65-F5344CB8AC3E}">
        <p14:creationId xmlns="" xmlns:p14="http://schemas.microsoft.com/office/powerpoint/2010/main" val="163351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EB19C9-4783-7145-A6E5-28564D0A8EBD}" type="slidenum">
              <a:rPr lang="en-US" smtClean="0"/>
              <a:pPr/>
              <a:t>9</a:t>
            </a:fld>
            <a:endParaRPr lang="en-US"/>
          </a:p>
        </p:txBody>
      </p:sp>
    </p:spTree>
    <p:extLst>
      <p:ext uri="{BB962C8B-B14F-4D97-AF65-F5344CB8AC3E}">
        <p14:creationId xmlns="" xmlns:p14="http://schemas.microsoft.com/office/powerpoint/2010/main" val="98527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rgbClr val="B53512"/>
                </a:solidFill>
                <a:latin typeface="Tahoma"/>
                <a:cs typeface="Tahom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a:solidFill>
                  <a:srgbClr val="B53512"/>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B5351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1" i="0">
                <a:solidFill>
                  <a:srgbClr val="B53512"/>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B53512"/>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98"/>
            <a:ext cx="4425950" cy="6849109"/>
          </a:xfrm>
          <a:custGeom>
            <a:avLst/>
            <a:gdLst/>
            <a:ahLst/>
            <a:cxnLst/>
            <a:rect l="l" t="t" r="r" b="b"/>
            <a:pathLst>
              <a:path w="4425950" h="6849109">
                <a:moveTo>
                  <a:pt x="4357154" y="1320800"/>
                </a:moveTo>
                <a:lnTo>
                  <a:pt x="1859954" y="1320800"/>
                </a:lnTo>
                <a:lnTo>
                  <a:pt x="1912617" y="1333500"/>
                </a:lnTo>
                <a:lnTo>
                  <a:pt x="1962532" y="1333500"/>
                </a:lnTo>
                <a:lnTo>
                  <a:pt x="2009700" y="1346200"/>
                </a:lnTo>
                <a:lnTo>
                  <a:pt x="2054121" y="1358900"/>
                </a:lnTo>
                <a:lnTo>
                  <a:pt x="2095797" y="1371600"/>
                </a:lnTo>
                <a:lnTo>
                  <a:pt x="2134729" y="1397000"/>
                </a:lnTo>
                <a:lnTo>
                  <a:pt x="2170918" y="1422400"/>
                </a:lnTo>
                <a:lnTo>
                  <a:pt x="2204366" y="1435100"/>
                </a:lnTo>
                <a:lnTo>
                  <a:pt x="2235073" y="1473200"/>
                </a:lnTo>
                <a:lnTo>
                  <a:pt x="2268897" y="1498600"/>
                </a:lnTo>
                <a:lnTo>
                  <a:pt x="2298742" y="1536700"/>
                </a:lnTo>
                <a:lnTo>
                  <a:pt x="2324608" y="1587500"/>
                </a:lnTo>
                <a:lnTo>
                  <a:pt x="2346494" y="1625600"/>
                </a:lnTo>
                <a:lnTo>
                  <a:pt x="2364401" y="1676400"/>
                </a:lnTo>
                <a:lnTo>
                  <a:pt x="2378329" y="1727200"/>
                </a:lnTo>
                <a:lnTo>
                  <a:pt x="2388277" y="1778000"/>
                </a:lnTo>
                <a:lnTo>
                  <a:pt x="2394246" y="1828800"/>
                </a:lnTo>
                <a:lnTo>
                  <a:pt x="2396236" y="1892300"/>
                </a:lnTo>
                <a:lnTo>
                  <a:pt x="2394451" y="1930400"/>
                </a:lnTo>
                <a:lnTo>
                  <a:pt x="2389096" y="1968500"/>
                </a:lnTo>
                <a:lnTo>
                  <a:pt x="2380171" y="2006600"/>
                </a:lnTo>
                <a:lnTo>
                  <a:pt x="2367674" y="2044700"/>
                </a:lnTo>
                <a:lnTo>
                  <a:pt x="2351607" y="2082800"/>
                </a:lnTo>
                <a:lnTo>
                  <a:pt x="2331967" y="2120900"/>
                </a:lnTo>
                <a:lnTo>
                  <a:pt x="2308756" y="2159000"/>
                </a:lnTo>
                <a:lnTo>
                  <a:pt x="2281971" y="2197100"/>
                </a:lnTo>
                <a:lnTo>
                  <a:pt x="2251614" y="2235200"/>
                </a:lnTo>
                <a:lnTo>
                  <a:pt x="2217683" y="2273300"/>
                </a:lnTo>
                <a:lnTo>
                  <a:pt x="2180178" y="2324100"/>
                </a:lnTo>
                <a:lnTo>
                  <a:pt x="2139098" y="2362200"/>
                </a:lnTo>
                <a:lnTo>
                  <a:pt x="2094443" y="2400300"/>
                </a:lnTo>
                <a:lnTo>
                  <a:pt x="2046213" y="2451100"/>
                </a:lnTo>
                <a:lnTo>
                  <a:pt x="1994408" y="2489200"/>
                </a:lnTo>
                <a:lnTo>
                  <a:pt x="1937203" y="2540000"/>
                </a:lnTo>
                <a:lnTo>
                  <a:pt x="1881591" y="2590800"/>
                </a:lnTo>
                <a:lnTo>
                  <a:pt x="1827570" y="2628900"/>
                </a:lnTo>
                <a:lnTo>
                  <a:pt x="1775141" y="2679700"/>
                </a:lnTo>
                <a:lnTo>
                  <a:pt x="1724304" y="2717800"/>
                </a:lnTo>
                <a:lnTo>
                  <a:pt x="1675059" y="2755900"/>
                </a:lnTo>
                <a:lnTo>
                  <a:pt x="1627406" y="2806700"/>
                </a:lnTo>
                <a:lnTo>
                  <a:pt x="1581344" y="2844800"/>
                </a:lnTo>
                <a:lnTo>
                  <a:pt x="1536875" y="2882900"/>
                </a:lnTo>
                <a:lnTo>
                  <a:pt x="1493998" y="2921000"/>
                </a:lnTo>
                <a:lnTo>
                  <a:pt x="1452713" y="2959100"/>
                </a:lnTo>
                <a:lnTo>
                  <a:pt x="1413020" y="2984500"/>
                </a:lnTo>
                <a:lnTo>
                  <a:pt x="1374919" y="3022600"/>
                </a:lnTo>
                <a:lnTo>
                  <a:pt x="1338410" y="3060700"/>
                </a:lnTo>
                <a:lnTo>
                  <a:pt x="1303494" y="3086100"/>
                </a:lnTo>
                <a:lnTo>
                  <a:pt x="1270170" y="3124200"/>
                </a:lnTo>
                <a:lnTo>
                  <a:pt x="1238439" y="3149600"/>
                </a:lnTo>
                <a:lnTo>
                  <a:pt x="1208300" y="3175000"/>
                </a:lnTo>
                <a:lnTo>
                  <a:pt x="1179753" y="3200400"/>
                </a:lnTo>
                <a:lnTo>
                  <a:pt x="1127438" y="3251200"/>
                </a:lnTo>
                <a:lnTo>
                  <a:pt x="1081493" y="3302000"/>
                </a:lnTo>
                <a:lnTo>
                  <a:pt x="1060910" y="3327400"/>
                </a:lnTo>
                <a:lnTo>
                  <a:pt x="1041919" y="3340100"/>
                </a:lnTo>
                <a:lnTo>
                  <a:pt x="1024521" y="3365500"/>
                </a:lnTo>
                <a:lnTo>
                  <a:pt x="991950" y="3403600"/>
                </a:lnTo>
                <a:lnTo>
                  <a:pt x="960641" y="3441700"/>
                </a:lnTo>
                <a:lnTo>
                  <a:pt x="930594" y="3479800"/>
                </a:lnTo>
                <a:lnTo>
                  <a:pt x="901810" y="3517900"/>
                </a:lnTo>
                <a:lnTo>
                  <a:pt x="874289" y="3568700"/>
                </a:lnTo>
                <a:lnTo>
                  <a:pt x="848030" y="3606800"/>
                </a:lnTo>
                <a:lnTo>
                  <a:pt x="823033" y="3644900"/>
                </a:lnTo>
                <a:lnTo>
                  <a:pt x="799299" y="3695700"/>
                </a:lnTo>
                <a:lnTo>
                  <a:pt x="776828" y="3733800"/>
                </a:lnTo>
                <a:lnTo>
                  <a:pt x="755619" y="3771900"/>
                </a:lnTo>
                <a:lnTo>
                  <a:pt x="735672" y="3822700"/>
                </a:lnTo>
                <a:lnTo>
                  <a:pt x="716988" y="3873500"/>
                </a:lnTo>
                <a:lnTo>
                  <a:pt x="699566" y="3911600"/>
                </a:lnTo>
                <a:lnTo>
                  <a:pt x="686350" y="3949700"/>
                </a:lnTo>
                <a:lnTo>
                  <a:pt x="673987" y="3987800"/>
                </a:lnTo>
                <a:lnTo>
                  <a:pt x="662476" y="4025900"/>
                </a:lnTo>
                <a:lnTo>
                  <a:pt x="651818" y="4076700"/>
                </a:lnTo>
                <a:lnTo>
                  <a:pt x="642012" y="4114800"/>
                </a:lnTo>
                <a:lnTo>
                  <a:pt x="633059" y="4165600"/>
                </a:lnTo>
                <a:lnTo>
                  <a:pt x="624958" y="4216400"/>
                </a:lnTo>
                <a:lnTo>
                  <a:pt x="617710" y="4254500"/>
                </a:lnTo>
                <a:lnTo>
                  <a:pt x="611315" y="4305300"/>
                </a:lnTo>
                <a:lnTo>
                  <a:pt x="605772" y="4356100"/>
                </a:lnTo>
                <a:lnTo>
                  <a:pt x="601082" y="4406900"/>
                </a:lnTo>
                <a:lnTo>
                  <a:pt x="597245" y="4470400"/>
                </a:lnTo>
                <a:lnTo>
                  <a:pt x="594260" y="4521200"/>
                </a:lnTo>
                <a:lnTo>
                  <a:pt x="592128" y="4572000"/>
                </a:lnTo>
                <a:lnTo>
                  <a:pt x="590849" y="4635500"/>
                </a:lnTo>
                <a:lnTo>
                  <a:pt x="590423" y="4699000"/>
                </a:lnTo>
                <a:lnTo>
                  <a:pt x="590423" y="4876800"/>
                </a:lnTo>
                <a:lnTo>
                  <a:pt x="2475611" y="4876800"/>
                </a:lnTo>
                <a:lnTo>
                  <a:pt x="2476390" y="4826000"/>
                </a:lnTo>
                <a:lnTo>
                  <a:pt x="2478730" y="4762500"/>
                </a:lnTo>
                <a:lnTo>
                  <a:pt x="2482628" y="4711700"/>
                </a:lnTo>
                <a:lnTo>
                  <a:pt x="2488084" y="4660900"/>
                </a:lnTo>
                <a:lnTo>
                  <a:pt x="2495097" y="4610100"/>
                </a:lnTo>
                <a:lnTo>
                  <a:pt x="2503667" y="4559300"/>
                </a:lnTo>
                <a:lnTo>
                  <a:pt x="2513793" y="4508500"/>
                </a:lnTo>
                <a:lnTo>
                  <a:pt x="2525474" y="4457700"/>
                </a:lnTo>
                <a:lnTo>
                  <a:pt x="2538709" y="4419600"/>
                </a:lnTo>
                <a:lnTo>
                  <a:pt x="2553498" y="4368800"/>
                </a:lnTo>
                <a:lnTo>
                  <a:pt x="2569841" y="4330700"/>
                </a:lnTo>
                <a:lnTo>
                  <a:pt x="2587736" y="4292600"/>
                </a:lnTo>
                <a:lnTo>
                  <a:pt x="2607183" y="4254500"/>
                </a:lnTo>
                <a:lnTo>
                  <a:pt x="2640955" y="4203700"/>
                </a:lnTo>
                <a:lnTo>
                  <a:pt x="2661263" y="4165600"/>
                </a:lnTo>
                <a:lnTo>
                  <a:pt x="2683853" y="4140200"/>
                </a:lnTo>
                <a:lnTo>
                  <a:pt x="2708724" y="4114800"/>
                </a:lnTo>
                <a:lnTo>
                  <a:pt x="2735876" y="4076700"/>
                </a:lnTo>
                <a:lnTo>
                  <a:pt x="2765309" y="4038600"/>
                </a:lnTo>
                <a:lnTo>
                  <a:pt x="2797024" y="4013200"/>
                </a:lnTo>
                <a:lnTo>
                  <a:pt x="2831020" y="3975100"/>
                </a:lnTo>
                <a:lnTo>
                  <a:pt x="2867297" y="3937000"/>
                </a:lnTo>
                <a:lnTo>
                  <a:pt x="2905856" y="3898900"/>
                </a:lnTo>
                <a:lnTo>
                  <a:pt x="2946696" y="3860800"/>
                </a:lnTo>
                <a:lnTo>
                  <a:pt x="2989817" y="3822700"/>
                </a:lnTo>
                <a:lnTo>
                  <a:pt x="3035220" y="3784600"/>
                </a:lnTo>
                <a:lnTo>
                  <a:pt x="3082903" y="3746500"/>
                </a:lnTo>
                <a:lnTo>
                  <a:pt x="3132868" y="3708400"/>
                </a:lnTo>
                <a:lnTo>
                  <a:pt x="3185115" y="3657600"/>
                </a:lnTo>
                <a:lnTo>
                  <a:pt x="3239643" y="3619500"/>
                </a:lnTo>
                <a:lnTo>
                  <a:pt x="3292273" y="3581400"/>
                </a:lnTo>
                <a:lnTo>
                  <a:pt x="3343568" y="3530600"/>
                </a:lnTo>
                <a:lnTo>
                  <a:pt x="3393529" y="3492500"/>
                </a:lnTo>
                <a:lnTo>
                  <a:pt x="3442155" y="3454400"/>
                </a:lnTo>
                <a:lnTo>
                  <a:pt x="3489447" y="3416300"/>
                </a:lnTo>
                <a:lnTo>
                  <a:pt x="3535403" y="3378200"/>
                </a:lnTo>
                <a:lnTo>
                  <a:pt x="3580026" y="3340100"/>
                </a:lnTo>
                <a:lnTo>
                  <a:pt x="3623313" y="3302000"/>
                </a:lnTo>
                <a:lnTo>
                  <a:pt x="3665267" y="3263900"/>
                </a:lnTo>
                <a:lnTo>
                  <a:pt x="3705885" y="3225800"/>
                </a:lnTo>
                <a:lnTo>
                  <a:pt x="3745170" y="3187700"/>
                </a:lnTo>
                <a:lnTo>
                  <a:pt x="3783120" y="3149600"/>
                </a:lnTo>
                <a:lnTo>
                  <a:pt x="3819735" y="3111500"/>
                </a:lnTo>
                <a:lnTo>
                  <a:pt x="3855016" y="3073400"/>
                </a:lnTo>
                <a:lnTo>
                  <a:pt x="3888964" y="3048000"/>
                </a:lnTo>
                <a:lnTo>
                  <a:pt x="3921576" y="3009900"/>
                </a:lnTo>
                <a:lnTo>
                  <a:pt x="3952855" y="2971800"/>
                </a:lnTo>
                <a:lnTo>
                  <a:pt x="3982799" y="2946400"/>
                </a:lnTo>
                <a:lnTo>
                  <a:pt x="4011410" y="2908300"/>
                </a:lnTo>
                <a:lnTo>
                  <a:pt x="4038686" y="2870200"/>
                </a:lnTo>
                <a:lnTo>
                  <a:pt x="4064628" y="2844800"/>
                </a:lnTo>
                <a:lnTo>
                  <a:pt x="4089237" y="2806700"/>
                </a:lnTo>
                <a:lnTo>
                  <a:pt x="4112511" y="2781300"/>
                </a:lnTo>
                <a:lnTo>
                  <a:pt x="4134451" y="2755900"/>
                </a:lnTo>
                <a:lnTo>
                  <a:pt x="4155058" y="2717800"/>
                </a:lnTo>
                <a:lnTo>
                  <a:pt x="4174331" y="2692400"/>
                </a:lnTo>
                <a:lnTo>
                  <a:pt x="4192270" y="2654300"/>
                </a:lnTo>
                <a:lnTo>
                  <a:pt x="4218895" y="2616200"/>
                </a:lnTo>
                <a:lnTo>
                  <a:pt x="4243906" y="2565400"/>
                </a:lnTo>
                <a:lnTo>
                  <a:pt x="4267304" y="2527300"/>
                </a:lnTo>
                <a:lnTo>
                  <a:pt x="4289088" y="2476500"/>
                </a:lnTo>
                <a:lnTo>
                  <a:pt x="4309259" y="2425700"/>
                </a:lnTo>
                <a:lnTo>
                  <a:pt x="4327816" y="2374900"/>
                </a:lnTo>
                <a:lnTo>
                  <a:pt x="4344759" y="2336800"/>
                </a:lnTo>
                <a:lnTo>
                  <a:pt x="4360089" y="2286000"/>
                </a:lnTo>
                <a:lnTo>
                  <a:pt x="4373805" y="2235200"/>
                </a:lnTo>
                <a:lnTo>
                  <a:pt x="4385907" y="2184400"/>
                </a:lnTo>
                <a:lnTo>
                  <a:pt x="4396396" y="2146300"/>
                </a:lnTo>
                <a:lnTo>
                  <a:pt x="4405271" y="2095500"/>
                </a:lnTo>
                <a:lnTo>
                  <a:pt x="4412532" y="2044700"/>
                </a:lnTo>
                <a:lnTo>
                  <a:pt x="4418180" y="1993900"/>
                </a:lnTo>
                <a:lnTo>
                  <a:pt x="4422214" y="1943100"/>
                </a:lnTo>
                <a:lnTo>
                  <a:pt x="4424635" y="1892300"/>
                </a:lnTo>
                <a:lnTo>
                  <a:pt x="4425442" y="1841500"/>
                </a:lnTo>
                <a:lnTo>
                  <a:pt x="4424877" y="1790700"/>
                </a:lnTo>
                <a:lnTo>
                  <a:pt x="4423184" y="1752600"/>
                </a:lnTo>
                <a:lnTo>
                  <a:pt x="4420362" y="1701800"/>
                </a:lnTo>
                <a:lnTo>
                  <a:pt x="4416412" y="1651000"/>
                </a:lnTo>
                <a:lnTo>
                  <a:pt x="4411333" y="1600200"/>
                </a:lnTo>
                <a:lnTo>
                  <a:pt x="4405125" y="1549400"/>
                </a:lnTo>
                <a:lnTo>
                  <a:pt x="4397788" y="1498600"/>
                </a:lnTo>
                <a:lnTo>
                  <a:pt x="4389323" y="1460500"/>
                </a:lnTo>
                <a:lnTo>
                  <a:pt x="4379729" y="1409700"/>
                </a:lnTo>
                <a:lnTo>
                  <a:pt x="4369006" y="1358900"/>
                </a:lnTo>
                <a:lnTo>
                  <a:pt x="4357154" y="1320800"/>
                </a:lnTo>
                <a:close/>
              </a:path>
              <a:path w="4425950" h="6849109">
                <a:moveTo>
                  <a:pt x="3104360" y="0"/>
                </a:moveTo>
                <a:lnTo>
                  <a:pt x="367263" y="0"/>
                </a:lnTo>
                <a:lnTo>
                  <a:pt x="324995" y="12700"/>
                </a:lnTo>
                <a:lnTo>
                  <a:pt x="283435" y="38100"/>
                </a:lnTo>
                <a:lnTo>
                  <a:pt x="242584" y="50800"/>
                </a:lnTo>
                <a:lnTo>
                  <a:pt x="202440" y="76200"/>
                </a:lnTo>
                <a:lnTo>
                  <a:pt x="163004" y="101600"/>
                </a:lnTo>
                <a:lnTo>
                  <a:pt x="124276" y="114300"/>
                </a:lnTo>
                <a:lnTo>
                  <a:pt x="86257" y="139700"/>
                </a:lnTo>
                <a:lnTo>
                  <a:pt x="48945" y="165100"/>
                </a:lnTo>
                <a:lnTo>
                  <a:pt x="12341" y="177800"/>
                </a:lnTo>
                <a:lnTo>
                  <a:pt x="0" y="190500"/>
                </a:lnTo>
                <a:lnTo>
                  <a:pt x="0" y="2260600"/>
                </a:lnTo>
                <a:lnTo>
                  <a:pt x="868248" y="2362200"/>
                </a:lnTo>
                <a:lnTo>
                  <a:pt x="875926" y="2298700"/>
                </a:lnTo>
                <a:lnTo>
                  <a:pt x="884630" y="2235200"/>
                </a:lnTo>
                <a:lnTo>
                  <a:pt x="894360" y="2184400"/>
                </a:lnTo>
                <a:lnTo>
                  <a:pt x="905116" y="2120900"/>
                </a:lnTo>
                <a:lnTo>
                  <a:pt x="916898" y="2070100"/>
                </a:lnTo>
                <a:lnTo>
                  <a:pt x="929707" y="2019300"/>
                </a:lnTo>
                <a:lnTo>
                  <a:pt x="943541" y="1968500"/>
                </a:lnTo>
                <a:lnTo>
                  <a:pt x="958402" y="1917700"/>
                </a:lnTo>
                <a:lnTo>
                  <a:pt x="974288" y="1866900"/>
                </a:lnTo>
                <a:lnTo>
                  <a:pt x="991200" y="1828800"/>
                </a:lnTo>
                <a:lnTo>
                  <a:pt x="1009139" y="1778000"/>
                </a:lnTo>
                <a:lnTo>
                  <a:pt x="1028103" y="1739900"/>
                </a:lnTo>
                <a:lnTo>
                  <a:pt x="1048093" y="1701800"/>
                </a:lnTo>
                <a:lnTo>
                  <a:pt x="1069110" y="1663700"/>
                </a:lnTo>
                <a:lnTo>
                  <a:pt x="1091152" y="1638300"/>
                </a:lnTo>
                <a:lnTo>
                  <a:pt x="1114220" y="1600200"/>
                </a:lnTo>
                <a:lnTo>
                  <a:pt x="1138314" y="1574800"/>
                </a:lnTo>
                <a:lnTo>
                  <a:pt x="1163434" y="1549400"/>
                </a:lnTo>
                <a:lnTo>
                  <a:pt x="1199647" y="1511300"/>
                </a:lnTo>
                <a:lnTo>
                  <a:pt x="1237299" y="1485900"/>
                </a:lnTo>
                <a:lnTo>
                  <a:pt x="1276388" y="1447800"/>
                </a:lnTo>
                <a:lnTo>
                  <a:pt x="1316915" y="1422400"/>
                </a:lnTo>
                <a:lnTo>
                  <a:pt x="1358881" y="1409700"/>
                </a:lnTo>
                <a:lnTo>
                  <a:pt x="1402284" y="1384300"/>
                </a:lnTo>
                <a:lnTo>
                  <a:pt x="1447126" y="1371600"/>
                </a:lnTo>
                <a:lnTo>
                  <a:pt x="1493405" y="1346200"/>
                </a:lnTo>
                <a:lnTo>
                  <a:pt x="1541123" y="1333500"/>
                </a:lnTo>
                <a:lnTo>
                  <a:pt x="1590279" y="1333500"/>
                </a:lnTo>
                <a:lnTo>
                  <a:pt x="1640873" y="1320800"/>
                </a:lnTo>
                <a:lnTo>
                  <a:pt x="4357154" y="1320800"/>
                </a:lnTo>
                <a:lnTo>
                  <a:pt x="4344174" y="1270000"/>
                </a:lnTo>
                <a:lnTo>
                  <a:pt x="4330065" y="1231900"/>
                </a:lnTo>
                <a:lnTo>
                  <a:pt x="4314828" y="1181100"/>
                </a:lnTo>
                <a:lnTo>
                  <a:pt x="4298461" y="1143000"/>
                </a:lnTo>
                <a:lnTo>
                  <a:pt x="4280966" y="1092200"/>
                </a:lnTo>
                <a:lnTo>
                  <a:pt x="4262343" y="1054100"/>
                </a:lnTo>
                <a:lnTo>
                  <a:pt x="4242590" y="1016000"/>
                </a:lnTo>
                <a:lnTo>
                  <a:pt x="4221709" y="977900"/>
                </a:lnTo>
                <a:lnTo>
                  <a:pt x="4199699" y="927100"/>
                </a:lnTo>
                <a:lnTo>
                  <a:pt x="4176560" y="889000"/>
                </a:lnTo>
                <a:lnTo>
                  <a:pt x="4152293" y="850900"/>
                </a:lnTo>
                <a:lnTo>
                  <a:pt x="4126897" y="812800"/>
                </a:lnTo>
                <a:lnTo>
                  <a:pt x="4100372" y="774700"/>
                </a:lnTo>
                <a:lnTo>
                  <a:pt x="4072719" y="736600"/>
                </a:lnTo>
                <a:lnTo>
                  <a:pt x="4043937" y="698500"/>
                </a:lnTo>
                <a:lnTo>
                  <a:pt x="4014026" y="660400"/>
                </a:lnTo>
                <a:lnTo>
                  <a:pt x="3982986" y="622300"/>
                </a:lnTo>
                <a:lnTo>
                  <a:pt x="3950818" y="584200"/>
                </a:lnTo>
                <a:lnTo>
                  <a:pt x="3917521" y="546100"/>
                </a:lnTo>
                <a:lnTo>
                  <a:pt x="3883095" y="520700"/>
                </a:lnTo>
                <a:lnTo>
                  <a:pt x="3847541" y="482600"/>
                </a:lnTo>
                <a:lnTo>
                  <a:pt x="3810858" y="444500"/>
                </a:lnTo>
                <a:lnTo>
                  <a:pt x="3773046" y="406400"/>
                </a:lnTo>
                <a:lnTo>
                  <a:pt x="3734105" y="381000"/>
                </a:lnTo>
                <a:lnTo>
                  <a:pt x="3694036" y="342900"/>
                </a:lnTo>
                <a:lnTo>
                  <a:pt x="3652838" y="317500"/>
                </a:lnTo>
                <a:lnTo>
                  <a:pt x="3610511" y="279400"/>
                </a:lnTo>
                <a:lnTo>
                  <a:pt x="3567056" y="254000"/>
                </a:lnTo>
                <a:lnTo>
                  <a:pt x="3522472" y="215900"/>
                </a:lnTo>
                <a:lnTo>
                  <a:pt x="3486230" y="190500"/>
                </a:lnTo>
                <a:lnTo>
                  <a:pt x="3449380" y="177800"/>
                </a:lnTo>
                <a:lnTo>
                  <a:pt x="3411921" y="152400"/>
                </a:lnTo>
                <a:lnTo>
                  <a:pt x="3373854" y="127000"/>
                </a:lnTo>
                <a:lnTo>
                  <a:pt x="3335178" y="101600"/>
                </a:lnTo>
                <a:lnTo>
                  <a:pt x="3295894" y="88900"/>
                </a:lnTo>
                <a:lnTo>
                  <a:pt x="3256002" y="63500"/>
                </a:lnTo>
                <a:lnTo>
                  <a:pt x="3215500" y="50800"/>
                </a:lnTo>
                <a:lnTo>
                  <a:pt x="3174391" y="25400"/>
                </a:lnTo>
                <a:lnTo>
                  <a:pt x="3132672" y="12700"/>
                </a:lnTo>
                <a:lnTo>
                  <a:pt x="3104360" y="0"/>
                </a:lnTo>
                <a:close/>
              </a:path>
              <a:path w="4425950" h="6849109">
                <a:moveTo>
                  <a:pt x="2545080" y="5377942"/>
                </a:moveTo>
                <a:lnTo>
                  <a:pt x="525919" y="5377942"/>
                </a:lnTo>
                <a:lnTo>
                  <a:pt x="525919" y="6848602"/>
                </a:lnTo>
                <a:lnTo>
                  <a:pt x="2545080" y="6848602"/>
                </a:lnTo>
                <a:lnTo>
                  <a:pt x="2545080" y="5377942"/>
                </a:lnTo>
                <a:close/>
              </a:path>
            </a:pathLst>
          </a:custGeom>
          <a:solidFill>
            <a:srgbClr val="00AFE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B5351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15693" y="102565"/>
            <a:ext cx="7960613" cy="1080770"/>
          </a:xfrm>
          <a:prstGeom prst="rect">
            <a:avLst/>
          </a:prstGeom>
        </p:spPr>
        <p:txBody>
          <a:bodyPr wrap="square" lIns="0" tIns="0" rIns="0" bIns="0">
            <a:spAutoFit/>
          </a:bodyPr>
          <a:lstStyle>
            <a:lvl1pPr>
              <a:defRPr sz="3600" b="1" i="0">
                <a:solidFill>
                  <a:srgbClr val="B53512"/>
                </a:solidFill>
                <a:latin typeface="Tahoma"/>
                <a:cs typeface="Tahoma"/>
              </a:defRPr>
            </a:lvl1pPr>
          </a:lstStyle>
          <a:p>
            <a:endParaRPr/>
          </a:p>
        </p:txBody>
      </p:sp>
      <p:sp>
        <p:nvSpPr>
          <p:cNvPr id="3" name="Holder 3"/>
          <p:cNvSpPr>
            <a:spLocks noGrp="1"/>
          </p:cNvSpPr>
          <p:nvPr>
            <p:ph type="body" idx="1"/>
          </p:nvPr>
        </p:nvSpPr>
        <p:spPr>
          <a:xfrm>
            <a:off x="1636522" y="1353304"/>
            <a:ext cx="5411470" cy="3338195"/>
          </a:xfrm>
          <a:prstGeom prst="rect">
            <a:avLst/>
          </a:prstGeom>
        </p:spPr>
        <p:txBody>
          <a:bodyPr wrap="square" lIns="0" tIns="0" rIns="0" bIns="0">
            <a:spAutoFit/>
          </a:bodyPr>
          <a:lstStyle>
            <a:lvl1pPr>
              <a:defRPr sz="2000" b="1" i="0">
                <a:solidFill>
                  <a:srgbClr val="B53512"/>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diloudey2@yahoo.fr" TargetMode="External"/><Relationship Id="rId7" Type="http://schemas.microsoft.com/office/2018/10/relationships/comments" Target="../comments/modernComment_11A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2.xml"/><Relationship Id="rId5" Type="http://schemas.microsoft.com/office/2018/10/relationships/comments" Target="../comments/modernComment_120_0.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18/10/relationships/comments" Target="../comments/modernComment_111_0.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microsoft.com/office/2018/10/relationships/comments" Target="../comments/modernComment_106_0.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microsoft.com/office/2018/10/relationships/comments" Target="../comments/modernComment_114_0.xml"/><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18/10/relationships/comments" Target="../comments/modernComment_11C_3FD1E54B.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2"/>
          <p:cNvSpPr txBox="1">
            <a:spLocks/>
          </p:cNvSpPr>
          <p:nvPr/>
        </p:nvSpPr>
        <p:spPr>
          <a:xfrm>
            <a:off x="469820" y="1506534"/>
            <a:ext cx="11430080" cy="2308324"/>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wrap="square">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t>Les acquis de la Collaboration entre </a:t>
            </a:r>
            <a:r>
              <a:rPr lang="fr-FR" sz="2400" b="1" i="1" dirty="0">
                <a:solidFill>
                  <a:schemeClr val="tx1"/>
                </a:solidFill>
              </a:rPr>
              <a:t>L’Office National de la Météorologie (ONM) et </a:t>
            </a:r>
            <a:r>
              <a:rPr lang="fr-FR" sz="2400" b="1" dirty="0"/>
              <a:t> le Programme Alimentaire Mondial (PAM) </a:t>
            </a:r>
            <a:r>
              <a:rPr lang="fr-FR" sz="2400" b="1" dirty="0"/>
              <a:t>dans le cadre des Actions Anticipatoires</a:t>
            </a:r>
            <a:r>
              <a:rPr lang="fr-FR" sz="2400" b="1" dirty="0"/>
              <a:t>,   en </a:t>
            </a:r>
            <a:r>
              <a:rPr lang="fr-FR" sz="2400" b="1" dirty="0" smtClean="0"/>
              <a:t>Mauritanie</a:t>
            </a:r>
          </a:p>
          <a:p>
            <a:pPr algn="ctr"/>
            <a:r>
              <a:rPr lang="fr-FR" sz="2400" b="1" dirty="0" smtClean="0"/>
              <a:t>17/11/2025 à 12h 00 à Belém</a:t>
            </a:r>
            <a:endParaRPr lang="fr-FR" sz="2400" b="1" dirty="0"/>
          </a:p>
          <a:p>
            <a:pPr algn="ctr"/>
            <a:r>
              <a:rPr lang="fr-FR" sz="2400" b="1" dirty="0"/>
              <a:t> </a:t>
            </a:r>
          </a:p>
          <a:p>
            <a:pPr algn="ctr"/>
            <a:endParaRPr lang="fr-FR" sz="2400" b="1" dirty="0"/>
          </a:p>
        </p:txBody>
      </p:sp>
      <p:sp>
        <p:nvSpPr>
          <p:cNvPr id="17" name="Titre 1"/>
          <p:cNvSpPr>
            <a:spLocks noGrp="1"/>
          </p:cNvSpPr>
          <p:nvPr>
            <p:ph type="title"/>
          </p:nvPr>
        </p:nvSpPr>
        <p:spPr>
          <a:xfrm>
            <a:off x="239350" y="5157192"/>
            <a:ext cx="5088565" cy="1510458"/>
          </a:xfrm>
        </p:spPr>
        <p:style>
          <a:lnRef idx="3">
            <a:schemeClr val="lt1"/>
          </a:lnRef>
          <a:fillRef idx="1">
            <a:schemeClr val="accent6"/>
          </a:fillRef>
          <a:effectRef idx="1">
            <a:schemeClr val="accent6"/>
          </a:effectRef>
          <a:fontRef idx="minor">
            <a:schemeClr val="lt1"/>
          </a:fontRef>
        </p:style>
        <p:txBody>
          <a:bodyPr>
            <a:noAutofit/>
          </a:bodyPr>
          <a:lstStyle/>
          <a:p>
            <a:pPr algn="l" rtl="1"/>
            <a:r>
              <a:rPr lang="fr-FR" sz="1800" b="1" i="1" dirty="0"/>
              <a:t>SIDI BAOUBA,</a:t>
            </a:r>
            <a:br>
              <a:rPr lang="fr-FR" sz="1800" b="1" i="1" dirty="0"/>
            </a:br>
            <a:r>
              <a:rPr lang="fr-FR" sz="1800" b="1" i="1" dirty="0"/>
              <a:t>Email: </a:t>
            </a:r>
            <a:r>
              <a:rPr lang="fr-FR" sz="1800" b="1" i="1" dirty="0">
                <a:hlinkClick r:id="rId3"/>
              </a:rPr>
              <a:t>sidiloudey2@yahoo.fr</a:t>
            </a:r>
            <a:r>
              <a:rPr lang="fr-FR" sz="1800" b="1" i="1" dirty="0"/>
              <a:t/>
            </a:r>
            <a:br>
              <a:rPr lang="fr-FR" sz="1800" b="1" i="1" dirty="0"/>
            </a:br>
            <a:r>
              <a:rPr lang="fr-FR" sz="1800" b="1" i="1" dirty="0"/>
              <a:t>Tél: 00 222 46466244</a:t>
            </a:r>
          </a:p>
        </p:txBody>
      </p:sp>
      <p:pic>
        <p:nvPicPr>
          <p:cNvPr id="12" name="Image 1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 y="152400"/>
            <a:ext cx="1612900" cy="1200150"/>
          </a:xfrm>
          <a:prstGeom prst="rect">
            <a:avLst/>
          </a:prstGeom>
          <a:noFill/>
        </p:spPr>
      </p:pic>
      <p:sp>
        <p:nvSpPr>
          <p:cNvPr id="6" name="Titre 1"/>
          <p:cNvSpPr txBox="1">
            <a:spLocks/>
          </p:cNvSpPr>
          <p:nvPr/>
        </p:nvSpPr>
        <p:spPr>
          <a:xfrm>
            <a:off x="304800" y="3200400"/>
            <a:ext cx="11477200" cy="15104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en-US" sz="2400" b="1" dirty="0"/>
              <a:t>The achievements of the collaboration between the National Meteorological Office (ONM) and the World Food </a:t>
            </a:r>
            <a:r>
              <a:rPr lang="en-US" sz="2400" b="1" dirty="0" err="1"/>
              <a:t>Programme</a:t>
            </a:r>
            <a:r>
              <a:rPr lang="en-US" sz="2400" b="1" dirty="0"/>
              <a:t> (WFP) </a:t>
            </a:r>
            <a:r>
              <a:rPr lang="en-US" sz="2400" b="1" dirty="0" smtClean="0"/>
              <a:t>in the field of </a:t>
            </a:r>
            <a:r>
              <a:rPr lang="en-US" sz="2400" b="1" dirty="0"/>
              <a:t>anticipatory actions in </a:t>
            </a:r>
            <a:r>
              <a:rPr lang="en-US" sz="2400" b="1" dirty="0" smtClean="0"/>
              <a:t>Mauritania</a:t>
            </a:r>
            <a:endParaRPr lang="ar-SA" sz="2400" b="1" i="1" dirty="0">
              <a:solidFill>
                <a:schemeClr val="tx1"/>
              </a:solidFill>
            </a:endParaRPr>
          </a:p>
        </p:txBody>
      </p:sp>
      <p:pic>
        <p:nvPicPr>
          <p:cNvPr id="7" name="Image 6"/>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29800" y="228600"/>
            <a:ext cx="2070100" cy="952500"/>
          </a:xfrm>
          <a:prstGeom prst="rect">
            <a:avLst/>
          </a:prstGeom>
          <a:noFill/>
          <a:ln>
            <a:noFill/>
          </a:ln>
        </p:spPr>
      </p:pic>
      <p:pic>
        <p:nvPicPr>
          <p:cNvPr id="8" name="object 7"/>
          <p:cNvPicPr/>
          <p:nvPr/>
        </p:nvPicPr>
        <p:blipFill>
          <a:blip r:embed="rId6" cstate="print"/>
          <a:stretch>
            <a:fillRect/>
          </a:stretch>
        </p:blipFill>
        <p:spPr>
          <a:xfrm>
            <a:off x="5410200" y="152400"/>
            <a:ext cx="1474754" cy="1324356"/>
          </a:xfrm>
          <a:prstGeom prst="rect">
            <a:avLst/>
          </a:prstGeom>
        </p:spPr>
      </p:pic>
    </p:spTree>
  </p:cSld>
  <p:clrMapOvr>
    <a:masterClrMapping/>
  </p:clrMapOvr>
  <p:extLst mod="1">
    <p:ext uri="{6950BFC3-D8DA-4A85-94F7-54DA5524770B}">
      <p188:commentRel xmlns="" xmlns:p188="http://schemas.microsoft.com/office/powerpoint/2018/8/main" r:id="rId7"/>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2200" y="381000"/>
            <a:ext cx="7960613" cy="553998"/>
          </a:xfrm>
        </p:spPr>
        <p:txBody>
          <a:bodyPr/>
          <a:lstStyle/>
          <a:p>
            <a:r>
              <a:rPr lang="fr-FR" dirty="0"/>
              <a:t>Les acquis de l’ONM </a:t>
            </a:r>
          </a:p>
        </p:txBody>
      </p:sp>
      <p:sp>
        <p:nvSpPr>
          <p:cNvPr id="3" name="Espace réservé du texte 2"/>
          <p:cNvSpPr>
            <a:spLocks noGrp="1"/>
          </p:cNvSpPr>
          <p:nvPr>
            <p:ph type="body" idx="1"/>
          </p:nvPr>
        </p:nvSpPr>
        <p:spPr>
          <a:xfrm>
            <a:off x="595274" y="1357298"/>
            <a:ext cx="10439400" cy="5109091"/>
          </a:xfrm>
        </p:spPr>
        <p:txBody>
          <a:bodyPr/>
          <a:lstStyle/>
          <a:p>
            <a:pPr lvl="0" algn="just">
              <a:buFont typeface="Arial" pitchFamily="34" charset="0"/>
              <a:buChar char="•"/>
            </a:pPr>
            <a:r>
              <a:rPr lang="fr-FR" sz="2400" dirty="0">
                <a:solidFill>
                  <a:schemeClr val="tx1"/>
                </a:solidFill>
              </a:rPr>
              <a:t> </a:t>
            </a:r>
            <a:r>
              <a:rPr lang="fr-FR" dirty="0">
                <a:solidFill>
                  <a:schemeClr val="tx1"/>
                </a:solidFill>
              </a:rPr>
              <a:t>Contribution à l’Élaboration d’ un modèle de prévision adapté au contexte climatique de la Mauritanie  avec des déclencheurs avec l’appui de IRI dans le cadre de son accord avec le PAM;</a:t>
            </a:r>
          </a:p>
          <a:p>
            <a:pPr lvl="0" algn="just"/>
            <a:endParaRPr lang="fr-FR" dirty="0">
              <a:solidFill>
                <a:schemeClr val="tx1"/>
              </a:solidFill>
            </a:endParaRPr>
          </a:p>
          <a:p>
            <a:pPr lvl="0" algn="just">
              <a:buFont typeface="Arial" pitchFamily="34" charset="0"/>
              <a:buChar char="•"/>
            </a:pPr>
            <a:r>
              <a:rPr lang="fr-FR" dirty="0">
                <a:solidFill>
                  <a:schemeClr val="tx1"/>
                </a:solidFill>
              </a:rPr>
              <a:t> </a:t>
            </a:r>
            <a:r>
              <a:rPr lang="fr-FR" dirty="0">
                <a:solidFill>
                  <a:schemeClr val="tx1"/>
                </a:solidFill>
              </a:rPr>
              <a:t>Renforcement des capacités de l’ONM à travers IRI: Formation des cadres spécialistes sur l’utilisation du Modèle (one line et organisation d’une formation régionale à Nouakchott regroupant les agences météo des 6 pays …);</a:t>
            </a:r>
          </a:p>
          <a:p>
            <a:pPr lvl="0" algn="just">
              <a:buFont typeface="Arial" pitchFamily="34" charset="0"/>
              <a:buChar char="•"/>
            </a:pPr>
            <a:endParaRPr lang="fr-FR" dirty="0">
              <a:solidFill>
                <a:schemeClr val="tx1"/>
              </a:solidFill>
            </a:endParaRPr>
          </a:p>
          <a:p>
            <a:pPr lvl="0" algn="just">
              <a:buFont typeface="Arial" pitchFamily="34" charset="0"/>
              <a:buChar char="•"/>
            </a:pPr>
            <a:r>
              <a:rPr lang="fr-FR" dirty="0">
                <a:solidFill>
                  <a:schemeClr val="tx1"/>
                </a:solidFill>
              </a:rPr>
              <a:t> Recrutement d’un ingénieur agro-météorologue pour l’appui de l’ONM;</a:t>
            </a:r>
          </a:p>
          <a:p>
            <a:pPr lvl="0" algn="just">
              <a:buFont typeface="Arial" pitchFamily="34" charset="0"/>
              <a:buChar char="•"/>
            </a:pPr>
            <a:endParaRPr lang="fr-FR" dirty="0">
              <a:solidFill>
                <a:schemeClr val="tx1"/>
              </a:solidFill>
            </a:endParaRPr>
          </a:p>
          <a:p>
            <a:pPr lvl="0" algn="just">
              <a:buFont typeface="Arial" pitchFamily="34" charset="0"/>
              <a:buChar char="•"/>
            </a:pPr>
            <a:r>
              <a:rPr lang="fr-FR" dirty="0">
                <a:solidFill>
                  <a:schemeClr val="tx1"/>
                </a:solidFill>
              </a:rPr>
              <a:t> Dotation de l’ONM en matériels informatiques (PC, onduleurs imprimantes..</a:t>
            </a:r>
            <a:r>
              <a:rPr lang="fr-FR" dirty="0" err="1">
                <a:solidFill>
                  <a:schemeClr val="tx1"/>
                </a:solidFill>
              </a:rPr>
              <a:t>etc</a:t>
            </a:r>
            <a:r>
              <a:rPr lang="fr-FR" dirty="0">
                <a:solidFill>
                  <a:schemeClr val="tx1"/>
                </a:solidFill>
              </a:rPr>
              <a:t>; avec abonnement de connexion Internet (12);</a:t>
            </a:r>
          </a:p>
          <a:p>
            <a:pPr lvl="0" algn="just">
              <a:buFont typeface="Arial" pitchFamily="34" charset="0"/>
              <a:buChar char="•"/>
            </a:pPr>
            <a:endParaRPr lang="fr-FR" dirty="0">
              <a:solidFill>
                <a:schemeClr val="tx1"/>
              </a:solidFill>
            </a:endParaRPr>
          </a:p>
          <a:p>
            <a:pPr lvl="0" algn="just">
              <a:buFont typeface="Arial" pitchFamily="34" charset="0"/>
              <a:buChar char="•"/>
            </a:pPr>
            <a:r>
              <a:rPr lang="fr-FR" dirty="0">
                <a:solidFill>
                  <a:schemeClr val="tx1"/>
                </a:solidFill>
              </a:rPr>
              <a:t> </a:t>
            </a:r>
            <a:r>
              <a:rPr lang="fr-FR" dirty="0">
                <a:solidFill>
                  <a:schemeClr val="tx1"/>
                </a:solidFill>
              </a:rPr>
              <a:t>Prise en charge de notre participation  dans des conférences régionaux et internationaux (</a:t>
            </a:r>
            <a:r>
              <a:rPr lang="fr-FR" dirty="0" smtClean="0">
                <a:solidFill>
                  <a:schemeClr val="tx1"/>
                </a:solidFill>
              </a:rPr>
              <a:t>PRESASS</a:t>
            </a:r>
            <a:r>
              <a:rPr lang="fr-FR" dirty="0">
                <a:solidFill>
                  <a:schemeClr val="tx1"/>
                </a:solidFill>
              </a:rPr>
              <a:t>, 1ere plateforme de dialogue  régionale sur AA ….)</a:t>
            </a:r>
          </a:p>
          <a:p>
            <a:pPr>
              <a:buFont typeface="Arial" pitchFamily="34" charset="0"/>
              <a:buChar char="•"/>
            </a:pPr>
            <a:endParaRPr lang="fr-FR" dirty="0"/>
          </a:p>
        </p:txBody>
      </p:sp>
      <p:pic>
        <p:nvPicPr>
          <p:cNvPr id="4" name="object 8"/>
          <p:cNvPicPr/>
          <p:nvPr/>
        </p:nvPicPr>
        <p:blipFill>
          <a:blip r:embed="rId2" cstate="print"/>
          <a:stretch>
            <a:fillRect/>
          </a:stretch>
        </p:blipFill>
        <p:spPr>
          <a:xfrm>
            <a:off x="10896600" y="304800"/>
            <a:ext cx="856564" cy="740727"/>
          </a:xfrm>
          <a:prstGeom prst="rect">
            <a:avLst/>
          </a:prstGeom>
        </p:spPr>
      </p:pic>
      <p:pic>
        <p:nvPicPr>
          <p:cNvPr id="5" name="Imag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612900" cy="1200150"/>
          </a:xfrm>
          <a:prstGeom prst="rect">
            <a:avLst/>
          </a:prstGeom>
          <a:noFill/>
        </p:spPr>
      </p:pic>
      <p:pic>
        <p:nvPicPr>
          <p:cNvPr id="6" name="object 7"/>
          <p:cNvPicPr/>
          <p:nvPr/>
        </p:nvPicPr>
        <p:blipFill>
          <a:blip r:embed="rId4" cstate="print"/>
          <a:stretch>
            <a:fillRect/>
          </a:stretch>
        </p:blipFill>
        <p:spPr>
          <a:xfrm>
            <a:off x="762000" y="6248400"/>
            <a:ext cx="1280668" cy="425157"/>
          </a:xfrm>
          <a:prstGeom prst="rect">
            <a:avLst/>
          </a:prstGeom>
        </p:spPr>
      </p:pic>
    </p:spTree>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0922AEF-2B3E-850A-091C-FF046FC993E5}"/>
              </a:ext>
            </a:extLst>
          </p:cNvPr>
          <p:cNvSpPr>
            <a:spLocks noGrp="1"/>
          </p:cNvSpPr>
          <p:nvPr>
            <p:ph type="title"/>
          </p:nvPr>
        </p:nvSpPr>
        <p:spPr>
          <a:xfrm>
            <a:off x="2115693" y="102565"/>
            <a:ext cx="7960613" cy="553998"/>
          </a:xfrm>
        </p:spPr>
        <p:txBody>
          <a:bodyPr/>
          <a:lstStyle/>
          <a:p>
            <a:r>
              <a:rPr lang="fr-FR" dirty="0"/>
              <a:t>Leçons tirées et perspectives</a:t>
            </a:r>
          </a:p>
        </p:txBody>
      </p:sp>
      <p:sp>
        <p:nvSpPr>
          <p:cNvPr id="3" name="Espace réservé du texte 2">
            <a:extLst>
              <a:ext uri="{FF2B5EF4-FFF2-40B4-BE49-F238E27FC236}">
                <a16:creationId xmlns="" xmlns:a16="http://schemas.microsoft.com/office/drawing/2014/main" id="{0A948D46-0171-EE0D-BED9-B4E48BA39FFF}"/>
              </a:ext>
            </a:extLst>
          </p:cNvPr>
          <p:cNvSpPr>
            <a:spLocks noGrp="1"/>
          </p:cNvSpPr>
          <p:nvPr>
            <p:ph type="body" idx="1"/>
          </p:nvPr>
        </p:nvSpPr>
        <p:spPr>
          <a:xfrm>
            <a:off x="1523968" y="857232"/>
            <a:ext cx="9460138" cy="6771084"/>
          </a:xfrm>
        </p:spPr>
        <p:txBody>
          <a:bodyPr/>
          <a:lstStyle/>
          <a:p>
            <a:pPr>
              <a:buFont typeface="Wingdings" pitchFamily="2" charset="2"/>
              <a:buChar char="ü"/>
            </a:pPr>
            <a:r>
              <a:rPr lang="fr-FR" dirty="0" smtClean="0">
                <a:solidFill>
                  <a:schemeClr val="tx1"/>
                </a:solidFill>
              </a:rPr>
              <a:t> l’évaluation de la saison des pluies confirme les tendances dégagées par le modèle au niveau national pour la Mauritanie  depuis le mois de mars;</a:t>
            </a:r>
          </a:p>
          <a:p>
            <a:pPr>
              <a:buFont typeface="Wingdings" pitchFamily="2" charset="2"/>
              <a:buChar char="ü"/>
            </a:pPr>
            <a:endParaRPr lang="fr-FR" dirty="0" smtClean="0">
              <a:solidFill>
                <a:schemeClr val="tx1"/>
              </a:solidFill>
            </a:endParaRPr>
          </a:p>
          <a:p>
            <a:pPr>
              <a:buFont typeface="Wingdings" pitchFamily="2" charset="2"/>
              <a:buChar char="ü"/>
            </a:pPr>
            <a:r>
              <a:rPr lang="fr-FR" dirty="0" smtClean="0">
                <a:solidFill>
                  <a:schemeClr val="tx1"/>
                </a:solidFill>
              </a:rPr>
              <a:t>Les résultats du suivi de la saison des pluies au </a:t>
            </a:r>
            <a:r>
              <a:rPr lang="fr-FR" dirty="0" err="1" smtClean="0">
                <a:solidFill>
                  <a:schemeClr val="tx1"/>
                </a:solidFill>
              </a:rPr>
              <a:t>Guidimagha</a:t>
            </a:r>
            <a:r>
              <a:rPr lang="fr-FR" dirty="0" smtClean="0">
                <a:solidFill>
                  <a:schemeClr val="tx1"/>
                </a:solidFill>
              </a:rPr>
              <a:t> et </a:t>
            </a:r>
            <a:r>
              <a:rPr lang="fr-FR" dirty="0" err="1" smtClean="0">
                <a:solidFill>
                  <a:schemeClr val="tx1"/>
                </a:solidFill>
              </a:rPr>
              <a:t>Assaba</a:t>
            </a:r>
            <a:r>
              <a:rPr lang="fr-FR" dirty="0" smtClean="0">
                <a:solidFill>
                  <a:schemeClr val="tx1"/>
                </a:solidFill>
              </a:rPr>
              <a:t> confirment les tendances données par le modèle pour le niveau régional;</a:t>
            </a:r>
          </a:p>
          <a:p>
            <a:pPr>
              <a:buFont typeface="Wingdings" pitchFamily="2" charset="2"/>
              <a:buChar char="ü"/>
            </a:pPr>
            <a:endParaRPr lang="fr-FR" dirty="0" smtClean="0">
              <a:solidFill>
                <a:schemeClr val="tx1"/>
              </a:solidFill>
            </a:endParaRPr>
          </a:p>
          <a:p>
            <a:pPr>
              <a:buFont typeface="Wingdings" pitchFamily="2" charset="2"/>
              <a:buChar char="ü"/>
            </a:pPr>
            <a:r>
              <a:rPr lang="fr-FR" dirty="0" smtClean="0">
                <a:solidFill>
                  <a:schemeClr val="tx1"/>
                </a:solidFill>
              </a:rPr>
              <a:t>Le modèle est perfectible  avec l’amélioration de la qualité des </a:t>
            </a:r>
            <a:r>
              <a:rPr lang="fr-FR" dirty="0" err="1" smtClean="0">
                <a:solidFill>
                  <a:schemeClr val="tx1"/>
                </a:solidFill>
              </a:rPr>
              <a:t>imputs</a:t>
            </a:r>
            <a:r>
              <a:rPr lang="fr-FR" dirty="0" smtClean="0">
                <a:solidFill>
                  <a:schemeClr val="tx1"/>
                </a:solidFill>
              </a:rPr>
              <a:t>;</a:t>
            </a:r>
          </a:p>
          <a:p>
            <a:endParaRPr lang="fr-FR" dirty="0" smtClean="0">
              <a:solidFill>
                <a:schemeClr val="tx1"/>
              </a:solidFill>
            </a:endParaRPr>
          </a:p>
          <a:p>
            <a:pPr>
              <a:buFont typeface="Wingdings" pitchFamily="2" charset="2"/>
              <a:buChar char="ü"/>
            </a:pPr>
            <a:r>
              <a:rPr lang="fr-FR" dirty="0" smtClean="0">
                <a:solidFill>
                  <a:schemeClr val="tx1"/>
                </a:solidFill>
              </a:rPr>
              <a:t>Des prévisions </a:t>
            </a:r>
            <a:r>
              <a:rPr lang="fr-FR" dirty="0" err="1" smtClean="0">
                <a:solidFill>
                  <a:schemeClr val="tx1"/>
                </a:solidFill>
              </a:rPr>
              <a:t>sub</a:t>
            </a:r>
            <a:r>
              <a:rPr lang="fr-FR" dirty="0" smtClean="0">
                <a:solidFill>
                  <a:schemeClr val="tx1"/>
                </a:solidFill>
              </a:rPr>
              <a:t>-saisonnières sont toujours utiles pour anticiper les variations intra-saisonnières de la saison des pluies;</a:t>
            </a:r>
          </a:p>
          <a:p>
            <a:pPr>
              <a:buFont typeface="Wingdings" pitchFamily="2" charset="2"/>
              <a:buChar char="ü"/>
            </a:pPr>
            <a:endParaRPr lang="fr-FR" dirty="0" smtClean="0">
              <a:solidFill>
                <a:schemeClr val="tx1"/>
              </a:solidFill>
            </a:endParaRPr>
          </a:p>
          <a:p>
            <a:pPr>
              <a:buFont typeface="Wingdings" pitchFamily="2" charset="2"/>
              <a:buChar char="ü"/>
            </a:pPr>
            <a:r>
              <a:rPr lang="fr-FR" dirty="0" smtClean="0">
                <a:solidFill>
                  <a:schemeClr val="tx1"/>
                </a:solidFill>
              </a:rPr>
              <a:t>Le modèle sera tourner en 2026 à partir du mois de janvier;</a:t>
            </a:r>
          </a:p>
          <a:p>
            <a:endParaRPr lang="fr-FR" dirty="0" smtClean="0">
              <a:solidFill>
                <a:schemeClr val="tx1"/>
              </a:solidFill>
            </a:endParaRPr>
          </a:p>
          <a:p>
            <a:pPr>
              <a:buFont typeface="Wingdings" pitchFamily="2" charset="2"/>
              <a:buChar char="ü"/>
            </a:pPr>
            <a:r>
              <a:rPr lang="fr-FR" dirty="0" smtClean="0">
                <a:solidFill>
                  <a:schemeClr val="tx1"/>
                </a:solidFill>
              </a:rPr>
              <a:t>Continuer la collaboration avec l’IRI dans le cadre de l’exploitation et l’amélioration du modèle;</a:t>
            </a:r>
          </a:p>
          <a:p>
            <a:endParaRPr lang="fr-FR" dirty="0" smtClean="0">
              <a:solidFill>
                <a:schemeClr val="tx1"/>
              </a:solidFill>
            </a:endParaRPr>
          </a:p>
          <a:p>
            <a:pPr>
              <a:buFont typeface="Wingdings" pitchFamily="2" charset="2"/>
              <a:buChar char="ü"/>
            </a:pPr>
            <a:r>
              <a:rPr lang="fr-FR" dirty="0" smtClean="0">
                <a:solidFill>
                  <a:schemeClr val="tx1"/>
                </a:solidFill>
              </a:rPr>
              <a:t>Création du comité de pilotage et de validation des </a:t>
            </a:r>
            <a:r>
              <a:rPr lang="fr-FR" dirty="0" smtClean="0">
                <a:solidFill>
                  <a:schemeClr val="tx1"/>
                </a:solidFill>
              </a:rPr>
              <a:t>déclencheurs;</a:t>
            </a:r>
          </a:p>
          <a:p>
            <a:endParaRPr lang="fr-FR" dirty="0" smtClean="0">
              <a:solidFill>
                <a:schemeClr val="tx1"/>
              </a:solidFill>
            </a:endParaRPr>
          </a:p>
          <a:p>
            <a:pPr>
              <a:buFont typeface="Wingdings" pitchFamily="2" charset="2"/>
              <a:buChar char="ü"/>
            </a:pPr>
            <a:r>
              <a:rPr lang="fr-FR" sz="1800" dirty="0" smtClean="0">
                <a:solidFill>
                  <a:schemeClr val="tx1"/>
                </a:solidFill>
              </a:rPr>
              <a:t>Continuer la collaboration avec le PAM dans le cadre de la sensibilisation et diffusion de l’information climatique</a:t>
            </a:r>
            <a:endParaRPr lang="fr-FR" sz="1800" dirty="0" smtClean="0">
              <a:solidFill>
                <a:schemeClr val="tx1"/>
              </a:solidFill>
            </a:endParaRPr>
          </a:p>
          <a:p>
            <a:pPr>
              <a:buFont typeface="Wingdings" pitchFamily="2" charset="2"/>
              <a:buChar char="ü"/>
            </a:pPr>
            <a:endParaRPr lang="fr-FR" dirty="0" smtClean="0"/>
          </a:p>
          <a:p>
            <a:pPr>
              <a:buFont typeface="Wingdings" pitchFamily="2" charset="2"/>
              <a:buChar char="ü"/>
            </a:pPr>
            <a:endParaRPr lang="fr-FR" dirty="0"/>
          </a:p>
        </p:txBody>
      </p:sp>
    </p:spTree>
    <p:extLst>
      <p:ext uri="{BB962C8B-B14F-4D97-AF65-F5344CB8AC3E}">
        <p14:creationId xmlns="" xmlns:p14="http://schemas.microsoft.com/office/powerpoint/2010/main" val="3547737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3059" y="236308"/>
            <a:ext cx="4539615" cy="5525770"/>
          </a:xfrm>
          <a:custGeom>
            <a:avLst/>
            <a:gdLst/>
            <a:ahLst/>
            <a:cxnLst/>
            <a:rect l="l" t="t" r="r" b="b"/>
            <a:pathLst>
              <a:path w="4539615" h="5525770">
                <a:moveTo>
                  <a:pt x="1435912" y="120853"/>
                </a:moveTo>
                <a:lnTo>
                  <a:pt x="1382229" y="0"/>
                </a:lnTo>
                <a:lnTo>
                  <a:pt x="1336509" y="21666"/>
                </a:lnTo>
                <a:lnTo>
                  <a:pt x="1291818" y="44831"/>
                </a:lnTo>
                <a:lnTo>
                  <a:pt x="1248181" y="69469"/>
                </a:lnTo>
                <a:lnTo>
                  <a:pt x="1205623" y="95554"/>
                </a:lnTo>
                <a:lnTo>
                  <a:pt x="1164183" y="123050"/>
                </a:lnTo>
                <a:lnTo>
                  <a:pt x="1123886" y="151917"/>
                </a:lnTo>
                <a:lnTo>
                  <a:pt x="1084783" y="182130"/>
                </a:lnTo>
                <a:lnTo>
                  <a:pt x="1046873" y="213639"/>
                </a:lnTo>
                <a:lnTo>
                  <a:pt x="1010208" y="246418"/>
                </a:lnTo>
                <a:lnTo>
                  <a:pt x="974813" y="280428"/>
                </a:lnTo>
                <a:lnTo>
                  <a:pt x="940714" y="315645"/>
                </a:lnTo>
                <a:lnTo>
                  <a:pt x="907961" y="352018"/>
                </a:lnTo>
                <a:lnTo>
                  <a:pt x="876554" y="389534"/>
                </a:lnTo>
                <a:lnTo>
                  <a:pt x="846556" y="428129"/>
                </a:lnTo>
                <a:lnTo>
                  <a:pt x="817968" y="467791"/>
                </a:lnTo>
                <a:lnTo>
                  <a:pt x="790841" y="508482"/>
                </a:lnTo>
                <a:lnTo>
                  <a:pt x="765200" y="550164"/>
                </a:lnTo>
                <a:lnTo>
                  <a:pt x="741070" y="592797"/>
                </a:lnTo>
                <a:lnTo>
                  <a:pt x="718489" y="636346"/>
                </a:lnTo>
                <a:lnTo>
                  <a:pt x="697484" y="680783"/>
                </a:lnTo>
                <a:lnTo>
                  <a:pt x="678078" y="726084"/>
                </a:lnTo>
                <a:lnTo>
                  <a:pt x="660323" y="772185"/>
                </a:lnTo>
                <a:lnTo>
                  <a:pt x="644232" y="819073"/>
                </a:lnTo>
                <a:lnTo>
                  <a:pt x="629843" y="866711"/>
                </a:lnTo>
                <a:lnTo>
                  <a:pt x="617181" y="915060"/>
                </a:lnTo>
                <a:lnTo>
                  <a:pt x="606285" y="964095"/>
                </a:lnTo>
                <a:lnTo>
                  <a:pt x="597179" y="1013764"/>
                </a:lnTo>
                <a:lnTo>
                  <a:pt x="731380" y="1033894"/>
                </a:lnTo>
                <a:lnTo>
                  <a:pt x="740232" y="988885"/>
                </a:lnTo>
                <a:lnTo>
                  <a:pt x="750697" y="942911"/>
                </a:lnTo>
                <a:lnTo>
                  <a:pt x="762774" y="896620"/>
                </a:lnTo>
                <a:lnTo>
                  <a:pt x="776465" y="850646"/>
                </a:lnTo>
                <a:lnTo>
                  <a:pt x="791768" y="805637"/>
                </a:lnTo>
                <a:lnTo>
                  <a:pt x="810501" y="761555"/>
                </a:lnTo>
                <a:lnTo>
                  <a:pt x="830516" y="717981"/>
                </a:lnTo>
                <a:lnTo>
                  <a:pt x="851916" y="675068"/>
                </a:lnTo>
                <a:lnTo>
                  <a:pt x="874750" y="632904"/>
                </a:lnTo>
                <a:lnTo>
                  <a:pt x="899121" y="591642"/>
                </a:lnTo>
                <a:lnTo>
                  <a:pt x="925106" y="551383"/>
                </a:lnTo>
                <a:lnTo>
                  <a:pt x="952779" y="512241"/>
                </a:lnTo>
                <a:lnTo>
                  <a:pt x="982218" y="474357"/>
                </a:lnTo>
                <a:lnTo>
                  <a:pt x="1013510" y="437845"/>
                </a:lnTo>
                <a:lnTo>
                  <a:pt x="1046734" y="402818"/>
                </a:lnTo>
                <a:lnTo>
                  <a:pt x="1081366" y="369189"/>
                </a:lnTo>
                <a:lnTo>
                  <a:pt x="1116850" y="336765"/>
                </a:lnTo>
                <a:lnTo>
                  <a:pt x="1153210" y="305536"/>
                </a:lnTo>
                <a:lnTo>
                  <a:pt x="1190498" y="275526"/>
                </a:lnTo>
                <a:lnTo>
                  <a:pt x="1228750" y="246735"/>
                </a:lnTo>
                <a:lnTo>
                  <a:pt x="1268006" y="219138"/>
                </a:lnTo>
                <a:lnTo>
                  <a:pt x="1308315" y="192747"/>
                </a:lnTo>
                <a:lnTo>
                  <a:pt x="1349705" y="167576"/>
                </a:lnTo>
                <a:lnTo>
                  <a:pt x="1392224" y="143611"/>
                </a:lnTo>
                <a:lnTo>
                  <a:pt x="1435912" y="120853"/>
                </a:lnTo>
                <a:close/>
              </a:path>
              <a:path w="4539615" h="5525770">
                <a:moveTo>
                  <a:pt x="1590243" y="476669"/>
                </a:moveTo>
                <a:lnTo>
                  <a:pt x="1536560" y="355828"/>
                </a:lnTo>
                <a:lnTo>
                  <a:pt x="1494129" y="376910"/>
                </a:lnTo>
                <a:lnTo>
                  <a:pt x="1452473" y="399884"/>
                </a:lnTo>
                <a:lnTo>
                  <a:pt x="1411770" y="424751"/>
                </a:lnTo>
                <a:lnTo>
                  <a:pt x="1372171" y="451497"/>
                </a:lnTo>
                <a:lnTo>
                  <a:pt x="1333830" y="480136"/>
                </a:lnTo>
                <a:lnTo>
                  <a:pt x="1296898" y="510654"/>
                </a:lnTo>
                <a:lnTo>
                  <a:pt x="1261541" y="543077"/>
                </a:lnTo>
                <a:lnTo>
                  <a:pt x="1227912" y="577380"/>
                </a:lnTo>
                <a:lnTo>
                  <a:pt x="1193927" y="613537"/>
                </a:lnTo>
                <a:lnTo>
                  <a:pt x="1162380" y="651433"/>
                </a:lnTo>
                <a:lnTo>
                  <a:pt x="1133195" y="690905"/>
                </a:lnTo>
                <a:lnTo>
                  <a:pt x="1106284" y="731786"/>
                </a:lnTo>
                <a:lnTo>
                  <a:pt x="1081582" y="773925"/>
                </a:lnTo>
                <a:lnTo>
                  <a:pt x="1059002" y="817181"/>
                </a:lnTo>
                <a:lnTo>
                  <a:pt x="1038466" y="861364"/>
                </a:lnTo>
                <a:lnTo>
                  <a:pt x="1019898" y="906335"/>
                </a:lnTo>
                <a:lnTo>
                  <a:pt x="1002080" y="948829"/>
                </a:lnTo>
                <a:lnTo>
                  <a:pt x="988034" y="994460"/>
                </a:lnTo>
                <a:lnTo>
                  <a:pt x="976490" y="1041349"/>
                </a:lnTo>
                <a:lnTo>
                  <a:pt x="966216" y="1087602"/>
                </a:lnTo>
                <a:lnTo>
                  <a:pt x="1100416" y="1107744"/>
                </a:lnTo>
                <a:lnTo>
                  <a:pt x="1110589" y="1067473"/>
                </a:lnTo>
                <a:lnTo>
                  <a:pt x="1121384" y="1027188"/>
                </a:lnTo>
                <a:lnTo>
                  <a:pt x="1133449" y="986904"/>
                </a:lnTo>
                <a:lnTo>
                  <a:pt x="1147394" y="946619"/>
                </a:lnTo>
                <a:lnTo>
                  <a:pt x="1165860" y="901407"/>
                </a:lnTo>
                <a:lnTo>
                  <a:pt x="1186675" y="857834"/>
                </a:lnTo>
                <a:lnTo>
                  <a:pt x="1209713" y="815911"/>
                </a:lnTo>
                <a:lnTo>
                  <a:pt x="1234871" y="775627"/>
                </a:lnTo>
                <a:lnTo>
                  <a:pt x="1262024" y="736993"/>
                </a:lnTo>
                <a:lnTo>
                  <a:pt x="1291056" y="699998"/>
                </a:lnTo>
                <a:lnTo>
                  <a:pt x="1321841" y="664654"/>
                </a:lnTo>
                <a:lnTo>
                  <a:pt x="1356779" y="631342"/>
                </a:lnTo>
                <a:lnTo>
                  <a:pt x="1392656" y="600379"/>
                </a:lnTo>
                <a:lnTo>
                  <a:pt x="1429600" y="571639"/>
                </a:lnTo>
                <a:lnTo>
                  <a:pt x="1467700" y="545020"/>
                </a:lnTo>
                <a:lnTo>
                  <a:pt x="1507096" y="520395"/>
                </a:lnTo>
                <a:lnTo>
                  <a:pt x="1547914" y="497649"/>
                </a:lnTo>
                <a:lnTo>
                  <a:pt x="1590243" y="476669"/>
                </a:lnTo>
                <a:close/>
              </a:path>
              <a:path w="4539615" h="5525770">
                <a:moveTo>
                  <a:pt x="3844772" y="3726053"/>
                </a:moveTo>
                <a:lnTo>
                  <a:pt x="3710571" y="3705910"/>
                </a:lnTo>
                <a:lnTo>
                  <a:pt x="3700399" y="3746195"/>
                </a:lnTo>
                <a:lnTo>
                  <a:pt x="3689604" y="3786467"/>
                </a:lnTo>
                <a:lnTo>
                  <a:pt x="3677551" y="3826751"/>
                </a:lnTo>
                <a:lnTo>
                  <a:pt x="3663607" y="3867035"/>
                </a:lnTo>
                <a:lnTo>
                  <a:pt x="3645141" y="3912247"/>
                </a:lnTo>
                <a:lnTo>
                  <a:pt x="3624326" y="3955821"/>
                </a:lnTo>
                <a:lnTo>
                  <a:pt x="3601275" y="3997744"/>
                </a:lnTo>
                <a:lnTo>
                  <a:pt x="3576116" y="4038028"/>
                </a:lnTo>
                <a:lnTo>
                  <a:pt x="3548964" y="4076662"/>
                </a:lnTo>
                <a:lnTo>
                  <a:pt x="3519932" y="4113657"/>
                </a:lnTo>
                <a:lnTo>
                  <a:pt x="3489147" y="4149001"/>
                </a:lnTo>
                <a:lnTo>
                  <a:pt x="3456673" y="4180205"/>
                </a:lnTo>
                <a:lnTo>
                  <a:pt x="3422434" y="4210354"/>
                </a:lnTo>
                <a:lnTo>
                  <a:pt x="3386328" y="4239196"/>
                </a:lnTo>
                <a:lnTo>
                  <a:pt x="3348215" y="4266527"/>
                </a:lnTo>
                <a:lnTo>
                  <a:pt x="3307994" y="4292092"/>
                </a:lnTo>
                <a:lnTo>
                  <a:pt x="3265551" y="4315650"/>
                </a:lnTo>
                <a:lnTo>
                  <a:pt x="3220745" y="4336986"/>
                </a:lnTo>
                <a:lnTo>
                  <a:pt x="3274428" y="4457827"/>
                </a:lnTo>
                <a:lnTo>
                  <a:pt x="3316859" y="4436745"/>
                </a:lnTo>
                <a:lnTo>
                  <a:pt x="3358515" y="4413770"/>
                </a:lnTo>
                <a:lnTo>
                  <a:pt x="3399218" y="4388917"/>
                </a:lnTo>
                <a:lnTo>
                  <a:pt x="3438817" y="4362158"/>
                </a:lnTo>
                <a:lnTo>
                  <a:pt x="3477171" y="4333532"/>
                </a:lnTo>
                <a:lnTo>
                  <a:pt x="3514102" y="4303001"/>
                </a:lnTo>
                <a:lnTo>
                  <a:pt x="3549459" y="4270591"/>
                </a:lnTo>
                <a:lnTo>
                  <a:pt x="3583089" y="4236288"/>
                </a:lnTo>
                <a:lnTo>
                  <a:pt x="3617061" y="4200118"/>
                </a:lnTo>
                <a:lnTo>
                  <a:pt x="3648608" y="4162221"/>
                </a:lnTo>
                <a:lnTo>
                  <a:pt x="3677793" y="4122750"/>
                </a:lnTo>
                <a:lnTo>
                  <a:pt x="3704704" y="4081869"/>
                </a:lnTo>
                <a:lnTo>
                  <a:pt x="3729405" y="4039730"/>
                </a:lnTo>
                <a:lnTo>
                  <a:pt x="3751986" y="3996486"/>
                </a:lnTo>
                <a:lnTo>
                  <a:pt x="3772522" y="3952290"/>
                </a:lnTo>
                <a:lnTo>
                  <a:pt x="3791089" y="3907320"/>
                </a:lnTo>
                <a:lnTo>
                  <a:pt x="3808907" y="3864838"/>
                </a:lnTo>
                <a:lnTo>
                  <a:pt x="3822966" y="3819207"/>
                </a:lnTo>
                <a:lnTo>
                  <a:pt x="3834498" y="3772306"/>
                </a:lnTo>
                <a:lnTo>
                  <a:pt x="3844772" y="3726053"/>
                </a:lnTo>
                <a:close/>
              </a:path>
              <a:path w="4539615" h="5525770">
                <a:moveTo>
                  <a:pt x="4213809" y="3793185"/>
                </a:moveTo>
                <a:lnTo>
                  <a:pt x="4079621" y="3773043"/>
                </a:lnTo>
                <a:lnTo>
                  <a:pt x="4070756" y="3818051"/>
                </a:lnTo>
                <a:lnTo>
                  <a:pt x="4060291" y="3864025"/>
                </a:lnTo>
                <a:lnTo>
                  <a:pt x="4048214" y="3910330"/>
                </a:lnTo>
                <a:lnTo>
                  <a:pt x="4034523" y="3956304"/>
                </a:lnTo>
                <a:lnTo>
                  <a:pt x="4019232" y="4001312"/>
                </a:lnTo>
                <a:lnTo>
                  <a:pt x="4001947" y="4045394"/>
                </a:lnTo>
                <a:lnTo>
                  <a:pt x="3982402" y="4088955"/>
                </a:lnTo>
                <a:lnTo>
                  <a:pt x="3960774" y="4131881"/>
                </a:lnTo>
                <a:lnTo>
                  <a:pt x="3937203" y="4174032"/>
                </a:lnTo>
                <a:lnTo>
                  <a:pt x="3911866" y="4215308"/>
                </a:lnTo>
                <a:lnTo>
                  <a:pt x="3884917" y="4255567"/>
                </a:lnTo>
                <a:lnTo>
                  <a:pt x="3856520" y="4294695"/>
                </a:lnTo>
                <a:lnTo>
                  <a:pt x="3826840" y="4332579"/>
                </a:lnTo>
                <a:lnTo>
                  <a:pt x="3796030" y="4369105"/>
                </a:lnTo>
                <a:lnTo>
                  <a:pt x="3764254" y="4404118"/>
                </a:lnTo>
                <a:lnTo>
                  <a:pt x="3731247" y="4439386"/>
                </a:lnTo>
                <a:lnTo>
                  <a:pt x="3696665" y="4472711"/>
                </a:lnTo>
                <a:lnTo>
                  <a:pt x="3660559" y="4504182"/>
                </a:lnTo>
                <a:lnTo>
                  <a:pt x="3622967" y="4533887"/>
                </a:lnTo>
                <a:lnTo>
                  <a:pt x="3583927" y="4561891"/>
                </a:lnTo>
                <a:lnTo>
                  <a:pt x="3543465" y="4588294"/>
                </a:lnTo>
                <a:lnTo>
                  <a:pt x="3501644" y="4613160"/>
                </a:lnTo>
                <a:lnTo>
                  <a:pt x="3458489" y="4636579"/>
                </a:lnTo>
                <a:lnTo>
                  <a:pt x="3414052" y="4658626"/>
                </a:lnTo>
                <a:lnTo>
                  <a:pt x="3368370" y="4679378"/>
                </a:lnTo>
                <a:lnTo>
                  <a:pt x="3422040" y="4800231"/>
                </a:lnTo>
                <a:lnTo>
                  <a:pt x="3466452" y="4780178"/>
                </a:lnTo>
                <a:lnTo>
                  <a:pt x="3510000" y="4758499"/>
                </a:lnTo>
                <a:lnTo>
                  <a:pt x="3552634" y="4735246"/>
                </a:lnTo>
                <a:lnTo>
                  <a:pt x="3594328" y="4710455"/>
                </a:lnTo>
                <a:lnTo>
                  <a:pt x="3635032" y="4684153"/>
                </a:lnTo>
                <a:lnTo>
                  <a:pt x="3674719" y="4656404"/>
                </a:lnTo>
                <a:lnTo>
                  <a:pt x="3713340" y="4627245"/>
                </a:lnTo>
                <a:lnTo>
                  <a:pt x="3750881" y="4596714"/>
                </a:lnTo>
                <a:lnTo>
                  <a:pt x="3787267" y="4564837"/>
                </a:lnTo>
                <a:lnTo>
                  <a:pt x="3822496" y="4531677"/>
                </a:lnTo>
                <a:lnTo>
                  <a:pt x="3856507" y="4497273"/>
                </a:lnTo>
                <a:lnTo>
                  <a:pt x="3889273" y="4461662"/>
                </a:lnTo>
                <a:lnTo>
                  <a:pt x="3920756" y="4424883"/>
                </a:lnTo>
                <a:lnTo>
                  <a:pt x="3950919" y="4386973"/>
                </a:lnTo>
                <a:lnTo>
                  <a:pt x="3979710" y="4347997"/>
                </a:lnTo>
                <a:lnTo>
                  <a:pt x="4007116" y="4307967"/>
                </a:lnTo>
                <a:lnTo>
                  <a:pt x="4033075" y="4266946"/>
                </a:lnTo>
                <a:lnTo>
                  <a:pt x="4057561" y="4224960"/>
                </a:lnTo>
                <a:lnTo>
                  <a:pt x="4080535" y="4182072"/>
                </a:lnTo>
                <a:lnTo>
                  <a:pt x="4101960" y="4138295"/>
                </a:lnTo>
                <a:lnTo>
                  <a:pt x="4121797" y="4093692"/>
                </a:lnTo>
                <a:lnTo>
                  <a:pt x="4140009" y="4048302"/>
                </a:lnTo>
                <a:lnTo>
                  <a:pt x="4159275" y="3999217"/>
                </a:lnTo>
                <a:lnTo>
                  <a:pt x="4176611" y="3948836"/>
                </a:lnTo>
                <a:lnTo>
                  <a:pt x="4191698" y="3897490"/>
                </a:lnTo>
                <a:lnTo>
                  <a:pt x="4204208" y="3845496"/>
                </a:lnTo>
                <a:lnTo>
                  <a:pt x="4213809" y="3793185"/>
                </a:lnTo>
                <a:close/>
              </a:path>
              <a:path w="4539615" h="5525770">
                <a:moveTo>
                  <a:pt x="4539145" y="2642387"/>
                </a:moveTo>
                <a:lnTo>
                  <a:pt x="4534522" y="2591587"/>
                </a:lnTo>
                <a:lnTo>
                  <a:pt x="4523956" y="2553487"/>
                </a:lnTo>
                <a:lnTo>
                  <a:pt x="4507801" y="2502687"/>
                </a:lnTo>
                <a:lnTo>
                  <a:pt x="4486402" y="2464587"/>
                </a:lnTo>
                <a:lnTo>
                  <a:pt x="4460113" y="2426487"/>
                </a:lnTo>
                <a:lnTo>
                  <a:pt x="4429277" y="2401087"/>
                </a:lnTo>
                <a:lnTo>
                  <a:pt x="4394251" y="2362987"/>
                </a:lnTo>
                <a:lnTo>
                  <a:pt x="4355376" y="2337587"/>
                </a:lnTo>
                <a:lnTo>
                  <a:pt x="4313009" y="2324887"/>
                </a:lnTo>
                <a:lnTo>
                  <a:pt x="4267492" y="2312187"/>
                </a:lnTo>
                <a:lnTo>
                  <a:pt x="4217835" y="2299487"/>
                </a:lnTo>
                <a:lnTo>
                  <a:pt x="4166578" y="2299487"/>
                </a:lnTo>
                <a:lnTo>
                  <a:pt x="4065663" y="2324887"/>
                </a:lnTo>
                <a:lnTo>
                  <a:pt x="4019232" y="2337587"/>
                </a:lnTo>
                <a:lnTo>
                  <a:pt x="3843096" y="2426487"/>
                </a:lnTo>
                <a:lnTo>
                  <a:pt x="3214039" y="2743987"/>
                </a:lnTo>
                <a:lnTo>
                  <a:pt x="4166844" y="1867687"/>
                </a:lnTo>
                <a:lnTo>
                  <a:pt x="4166844" y="1854987"/>
                </a:lnTo>
                <a:lnTo>
                  <a:pt x="4173550" y="1854987"/>
                </a:lnTo>
                <a:lnTo>
                  <a:pt x="4207522" y="1829587"/>
                </a:lnTo>
                <a:lnTo>
                  <a:pt x="4235615" y="1791487"/>
                </a:lnTo>
                <a:lnTo>
                  <a:pt x="4257853" y="1740687"/>
                </a:lnTo>
                <a:lnTo>
                  <a:pt x="4274197" y="1702587"/>
                </a:lnTo>
                <a:lnTo>
                  <a:pt x="4284688" y="1664487"/>
                </a:lnTo>
                <a:lnTo>
                  <a:pt x="4289298" y="1613687"/>
                </a:lnTo>
                <a:lnTo>
                  <a:pt x="4288040" y="1575587"/>
                </a:lnTo>
                <a:lnTo>
                  <a:pt x="4280916" y="1524787"/>
                </a:lnTo>
                <a:lnTo>
                  <a:pt x="4267911" y="1486687"/>
                </a:lnTo>
                <a:lnTo>
                  <a:pt x="4249039" y="1435887"/>
                </a:lnTo>
                <a:lnTo>
                  <a:pt x="4224299" y="1397787"/>
                </a:lnTo>
                <a:lnTo>
                  <a:pt x="4193679" y="1359687"/>
                </a:lnTo>
                <a:lnTo>
                  <a:pt x="4158411" y="1334287"/>
                </a:lnTo>
                <a:lnTo>
                  <a:pt x="4120096" y="1296187"/>
                </a:lnTo>
                <a:lnTo>
                  <a:pt x="4079303" y="1283487"/>
                </a:lnTo>
                <a:lnTo>
                  <a:pt x="4036618" y="1258087"/>
                </a:lnTo>
                <a:lnTo>
                  <a:pt x="3992638" y="1245387"/>
                </a:lnTo>
                <a:lnTo>
                  <a:pt x="3903091" y="1245387"/>
                </a:lnTo>
                <a:lnTo>
                  <a:pt x="3815308" y="1270787"/>
                </a:lnTo>
                <a:lnTo>
                  <a:pt x="3773538" y="1283487"/>
                </a:lnTo>
                <a:lnTo>
                  <a:pt x="3733952" y="1308887"/>
                </a:lnTo>
                <a:lnTo>
                  <a:pt x="3697147" y="1346987"/>
                </a:lnTo>
                <a:lnTo>
                  <a:pt x="3654501" y="1385087"/>
                </a:lnTo>
                <a:lnTo>
                  <a:pt x="2858414" y="2096287"/>
                </a:lnTo>
                <a:lnTo>
                  <a:pt x="3529406" y="1054887"/>
                </a:lnTo>
                <a:lnTo>
                  <a:pt x="3554361" y="1016787"/>
                </a:lnTo>
                <a:lnTo>
                  <a:pt x="3572878" y="965987"/>
                </a:lnTo>
                <a:lnTo>
                  <a:pt x="3584956" y="915187"/>
                </a:lnTo>
                <a:lnTo>
                  <a:pt x="3590594" y="864387"/>
                </a:lnTo>
                <a:lnTo>
                  <a:pt x="3589794" y="813587"/>
                </a:lnTo>
                <a:lnTo>
                  <a:pt x="3584765" y="800887"/>
                </a:lnTo>
                <a:lnTo>
                  <a:pt x="3579723" y="775487"/>
                </a:lnTo>
                <a:lnTo>
                  <a:pt x="3574694" y="762787"/>
                </a:lnTo>
                <a:lnTo>
                  <a:pt x="3569665" y="737387"/>
                </a:lnTo>
                <a:lnTo>
                  <a:pt x="3550183" y="699287"/>
                </a:lnTo>
                <a:lnTo>
                  <a:pt x="3525647" y="648487"/>
                </a:lnTo>
                <a:lnTo>
                  <a:pt x="3496589" y="610387"/>
                </a:lnTo>
                <a:lnTo>
                  <a:pt x="3463544" y="584987"/>
                </a:lnTo>
                <a:lnTo>
                  <a:pt x="3427057" y="559587"/>
                </a:lnTo>
                <a:lnTo>
                  <a:pt x="3387661" y="534187"/>
                </a:lnTo>
                <a:lnTo>
                  <a:pt x="3345878" y="521487"/>
                </a:lnTo>
                <a:lnTo>
                  <a:pt x="3257334" y="496087"/>
                </a:lnTo>
                <a:lnTo>
                  <a:pt x="3211652" y="508787"/>
                </a:lnTo>
                <a:lnTo>
                  <a:pt x="3165716" y="508787"/>
                </a:lnTo>
                <a:lnTo>
                  <a:pt x="3120098" y="521487"/>
                </a:lnTo>
                <a:lnTo>
                  <a:pt x="3076778" y="546887"/>
                </a:lnTo>
                <a:lnTo>
                  <a:pt x="3036036" y="572287"/>
                </a:lnTo>
                <a:lnTo>
                  <a:pt x="2998838" y="597687"/>
                </a:lnTo>
                <a:lnTo>
                  <a:pt x="2966148" y="635787"/>
                </a:lnTo>
                <a:lnTo>
                  <a:pt x="2938932" y="673887"/>
                </a:lnTo>
                <a:lnTo>
                  <a:pt x="2214257" y="1804187"/>
                </a:lnTo>
                <a:lnTo>
                  <a:pt x="2569883" y="737387"/>
                </a:lnTo>
                <a:lnTo>
                  <a:pt x="2585351" y="686587"/>
                </a:lnTo>
                <a:lnTo>
                  <a:pt x="2592108" y="635787"/>
                </a:lnTo>
                <a:lnTo>
                  <a:pt x="2591143" y="584987"/>
                </a:lnTo>
                <a:lnTo>
                  <a:pt x="2583408" y="534187"/>
                </a:lnTo>
                <a:lnTo>
                  <a:pt x="2569883" y="483387"/>
                </a:lnTo>
                <a:lnTo>
                  <a:pt x="2549321" y="432587"/>
                </a:lnTo>
                <a:lnTo>
                  <a:pt x="2521674" y="394487"/>
                </a:lnTo>
                <a:lnTo>
                  <a:pt x="2487688" y="356387"/>
                </a:lnTo>
                <a:lnTo>
                  <a:pt x="2448115" y="318287"/>
                </a:lnTo>
                <a:lnTo>
                  <a:pt x="2403691" y="292887"/>
                </a:lnTo>
                <a:lnTo>
                  <a:pt x="2355177" y="280187"/>
                </a:lnTo>
                <a:lnTo>
                  <a:pt x="2263660" y="254787"/>
                </a:lnTo>
                <a:lnTo>
                  <a:pt x="2218042" y="254787"/>
                </a:lnTo>
                <a:lnTo>
                  <a:pt x="2129879" y="280187"/>
                </a:lnTo>
                <a:lnTo>
                  <a:pt x="2088451" y="292887"/>
                </a:lnTo>
                <a:lnTo>
                  <a:pt x="2049538" y="318287"/>
                </a:lnTo>
                <a:lnTo>
                  <a:pt x="2013712" y="343687"/>
                </a:lnTo>
                <a:lnTo>
                  <a:pt x="1981517" y="381787"/>
                </a:lnTo>
                <a:lnTo>
                  <a:pt x="1967509" y="394487"/>
                </a:lnTo>
                <a:lnTo>
                  <a:pt x="1953514" y="407187"/>
                </a:lnTo>
                <a:lnTo>
                  <a:pt x="1930260" y="457987"/>
                </a:lnTo>
                <a:lnTo>
                  <a:pt x="1912315" y="496087"/>
                </a:lnTo>
                <a:lnTo>
                  <a:pt x="1402359" y="2020087"/>
                </a:lnTo>
                <a:lnTo>
                  <a:pt x="1348689" y="2083587"/>
                </a:lnTo>
                <a:lnTo>
                  <a:pt x="1319364" y="2121687"/>
                </a:lnTo>
                <a:lnTo>
                  <a:pt x="1289545" y="2172487"/>
                </a:lnTo>
                <a:lnTo>
                  <a:pt x="1259217" y="2197887"/>
                </a:lnTo>
                <a:lnTo>
                  <a:pt x="1228407" y="2235987"/>
                </a:lnTo>
                <a:lnTo>
                  <a:pt x="1197089" y="2274087"/>
                </a:lnTo>
                <a:lnTo>
                  <a:pt x="1165275" y="2312187"/>
                </a:lnTo>
                <a:lnTo>
                  <a:pt x="1132979" y="2350287"/>
                </a:lnTo>
                <a:lnTo>
                  <a:pt x="1100175" y="2388387"/>
                </a:lnTo>
                <a:lnTo>
                  <a:pt x="1066876" y="2413787"/>
                </a:lnTo>
                <a:lnTo>
                  <a:pt x="1061466" y="2362987"/>
                </a:lnTo>
                <a:lnTo>
                  <a:pt x="1054912" y="2312187"/>
                </a:lnTo>
                <a:lnTo>
                  <a:pt x="1047242" y="2261387"/>
                </a:lnTo>
                <a:lnTo>
                  <a:pt x="1038466" y="2197887"/>
                </a:lnTo>
                <a:lnTo>
                  <a:pt x="1028598" y="2147087"/>
                </a:lnTo>
                <a:lnTo>
                  <a:pt x="1017663" y="2096287"/>
                </a:lnTo>
                <a:lnTo>
                  <a:pt x="1005674" y="2045487"/>
                </a:lnTo>
                <a:lnTo>
                  <a:pt x="992657" y="1994687"/>
                </a:lnTo>
                <a:lnTo>
                  <a:pt x="978623" y="1943887"/>
                </a:lnTo>
                <a:lnTo>
                  <a:pt x="963587" y="1893087"/>
                </a:lnTo>
                <a:lnTo>
                  <a:pt x="947585" y="1842287"/>
                </a:lnTo>
                <a:lnTo>
                  <a:pt x="930605" y="1791487"/>
                </a:lnTo>
                <a:lnTo>
                  <a:pt x="912698" y="1753387"/>
                </a:lnTo>
                <a:lnTo>
                  <a:pt x="893851" y="1702587"/>
                </a:lnTo>
                <a:lnTo>
                  <a:pt x="874102" y="1664487"/>
                </a:lnTo>
                <a:lnTo>
                  <a:pt x="853478" y="1613687"/>
                </a:lnTo>
                <a:lnTo>
                  <a:pt x="831964" y="1575587"/>
                </a:lnTo>
                <a:lnTo>
                  <a:pt x="809612" y="1524787"/>
                </a:lnTo>
                <a:lnTo>
                  <a:pt x="786409" y="1486687"/>
                </a:lnTo>
                <a:lnTo>
                  <a:pt x="762406" y="1448587"/>
                </a:lnTo>
                <a:lnTo>
                  <a:pt x="737590" y="1410487"/>
                </a:lnTo>
                <a:lnTo>
                  <a:pt x="712000" y="1385087"/>
                </a:lnTo>
                <a:lnTo>
                  <a:pt x="685647" y="1346987"/>
                </a:lnTo>
                <a:lnTo>
                  <a:pt x="658545" y="1308887"/>
                </a:lnTo>
                <a:lnTo>
                  <a:pt x="630720" y="1283487"/>
                </a:lnTo>
                <a:lnTo>
                  <a:pt x="595464" y="1245387"/>
                </a:lnTo>
                <a:lnTo>
                  <a:pt x="554710" y="1219987"/>
                </a:lnTo>
                <a:lnTo>
                  <a:pt x="509460" y="1194587"/>
                </a:lnTo>
                <a:lnTo>
                  <a:pt x="460667" y="1181887"/>
                </a:lnTo>
                <a:lnTo>
                  <a:pt x="409295" y="1169187"/>
                </a:lnTo>
                <a:lnTo>
                  <a:pt x="362458" y="1169187"/>
                </a:lnTo>
                <a:lnTo>
                  <a:pt x="271741" y="1194587"/>
                </a:lnTo>
                <a:lnTo>
                  <a:pt x="229374" y="1207287"/>
                </a:lnTo>
                <a:lnTo>
                  <a:pt x="189979" y="1232687"/>
                </a:lnTo>
                <a:lnTo>
                  <a:pt x="154317" y="1258087"/>
                </a:lnTo>
                <a:lnTo>
                  <a:pt x="121754" y="1296187"/>
                </a:lnTo>
                <a:lnTo>
                  <a:pt x="94551" y="1334287"/>
                </a:lnTo>
                <a:lnTo>
                  <a:pt x="72758" y="1372387"/>
                </a:lnTo>
                <a:lnTo>
                  <a:pt x="56413" y="1410487"/>
                </a:lnTo>
                <a:lnTo>
                  <a:pt x="45554" y="1448587"/>
                </a:lnTo>
                <a:lnTo>
                  <a:pt x="40259" y="1499387"/>
                </a:lnTo>
                <a:lnTo>
                  <a:pt x="40347" y="1512087"/>
                </a:lnTo>
                <a:lnTo>
                  <a:pt x="40449" y="1524787"/>
                </a:lnTo>
                <a:lnTo>
                  <a:pt x="40538" y="1537487"/>
                </a:lnTo>
                <a:lnTo>
                  <a:pt x="46469" y="1575587"/>
                </a:lnTo>
                <a:lnTo>
                  <a:pt x="58077" y="1626387"/>
                </a:lnTo>
                <a:lnTo>
                  <a:pt x="75425" y="1664487"/>
                </a:lnTo>
                <a:lnTo>
                  <a:pt x="98539" y="1702587"/>
                </a:lnTo>
                <a:lnTo>
                  <a:pt x="127482" y="1740687"/>
                </a:lnTo>
                <a:lnTo>
                  <a:pt x="148894" y="1766087"/>
                </a:lnTo>
                <a:lnTo>
                  <a:pt x="167627" y="1791487"/>
                </a:lnTo>
                <a:lnTo>
                  <a:pt x="183845" y="1829587"/>
                </a:lnTo>
                <a:lnTo>
                  <a:pt x="197739" y="1867687"/>
                </a:lnTo>
                <a:lnTo>
                  <a:pt x="209499" y="1905787"/>
                </a:lnTo>
                <a:lnTo>
                  <a:pt x="219278" y="1956587"/>
                </a:lnTo>
                <a:lnTo>
                  <a:pt x="227266" y="2007387"/>
                </a:lnTo>
                <a:lnTo>
                  <a:pt x="233654" y="2058187"/>
                </a:lnTo>
                <a:lnTo>
                  <a:pt x="238594" y="2108987"/>
                </a:lnTo>
                <a:lnTo>
                  <a:pt x="242303" y="2172487"/>
                </a:lnTo>
                <a:lnTo>
                  <a:pt x="244919" y="2235987"/>
                </a:lnTo>
                <a:lnTo>
                  <a:pt x="246646" y="2286787"/>
                </a:lnTo>
                <a:lnTo>
                  <a:pt x="247662" y="2350287"/>
                </a:lnTo>
                <a:lnTo>
                  <a:pt x="248043" y="2401087"/>
                </a:lnTo>
                <a:lnTo>
                  <a:pt x="248297" y="2502687"/>
                </a:lnTo>
                <a:lnTo>
                  <a:pt x="248424" y="2566187"/>
                </a:lnTo>
                <a:lnTo>
                  <a:pt x="248488" y="2578887"/>
                </a:lnTo>
                <a:lnTo>
                  <a:pt x="248564" y="2591587"/>
                </a:lnTo>
                <a:lnTo>
                  <a:pt x="248640" y="2604287"/>
                </a:lnTo>
                <a:lnTo>
                  <a:pt x="249174" y="2642387"/>
                </a:lnTo>
                <a:lnTo>
                  <a:pt x="250024" y="2693187"/>
                </a:lnTo>
                <a:lnTo>
                  <a:pt x="251218" y="2743987"/>
                </a:lnTo>
                <a:lnTo>
                  <a:pt x="252818" y="2794787"/>
                </a:lnTo>
                <a:lnTo>
                  <a:pt x="254863" y="2845587"/>
                </a:lnTo>
                <a:lnTo>
                  <a:pt x="257416" y="2883687"/>
                </a:lnTo>
                <a:lnTo>
                  <a:pt x="260515" y="2934487"/>
                </a:lnTo>
                <a:lnTo>
                  <a:pt x="264223" y="2985287"/>
                </a:lnTo>
                <a:lnTo>
                  <a:pt x="268566" y="3036087"/>
                </a:lnTo>
                <a:lnTo>
                  <a:pt x="273608" y="3086887"/>
                </a:lnTo>
                <a:lnTo>
                  <a:pt x="279412" y="3137687"/>
                </a:lnTo>
                <a:lnTo>
                  <a:pt x="286004" y="3188487"/>
                </a:lnTo>
                <a:lnTo>
                  <a:pt x="293446" y="3239287"/>
                </a:lnTo>
                <a:lnTo>
                  <a:pt x="301790" y="3290087"/>
                </a:lnTo>
                <a:lnTo>
                  <a:pt x="311073" y="3340887"/>
                </a:lnTo>
                <a:lnTo>
                  <a:pt x="321348" y="3391687"/>
                </a:lnTo>
                <a:lnTo>
                  <a:pt x="332676" y="3442487"/>
                </a:lnTo>
                <a:lnTo>
                  <a:pt x="345097" y="3493287"/>
                </a:lnTo>
                <a:lnTo>
                  <a:pt x="358660" y="3544087"/>
                </a:lnTo>
                <a:lnTo>
                  <a:pt x="373418" y="3594887"/>
                </a:lnTo>
                <a:lnTo>
                  <a:pt x="389420" y="3632987"/>
                </a:lnTo>
                <a:lnTo>
                  <a:pt x="406717" y="3683787"/>
                </a:lnTo>
                <a:lnTo>
                  <a:pt x="425361" y="3734587"/>
                </a:lnTo>
                <a:lnTo>
                  <a:pt x="445389" y="3785387"/>
                </a:lnTo>
                <a:lnTo>
                  <a:pt x="466852" y="3836187"/>
                </a:lnTo>
                <a:lnTo>
                  <a:pt x="489813" y="3874287"/>
                </a:lnTo>
                <a:lnTo>
                  <a:pt x="0" y="4648987"/>
                </a:lnTo>
                <a:lnTo>
                  <a:pt x="114058" y="4725187"/>
                </a:lnTo>
                <a:lnTo>
                  <a:pt x="624014" y="3925087"/>
                </a:lnTo>
                <a:lnTo>
                  <a:pt x="631571" y="3899687"/>
                </a:lnTo>
                <a:lnTo>
                  <a:pt x="634085" y="3886987"/>
                </a:lnTo>
                <a:lnTo>
                  <a:pt x="631571" y="3874287"/>
                </a:lnTo>
                <a:lnTo>
                  <a:pt x="624014" y="3848887"/>
                </a:lnTo>
                <a:lnTo>
                  <a:pt x="601052" y="3810787"/>
                </a:lnTo>
                <a:lnTo>
                  <a:pt x="579577" y="3759987"/>
                </a:lnTo>
                <a:lnTo>
                  <a:pt x="559549" y="3709187"/>
                </a:lnTo>
                <a:lnTo>
                  <a:pt x="540918" y="3671087"/>
                </a:lnTo>
                <a:lnTo>
                  <a:pt x="523621" y="3620287"/>
                </a:lnTo>
                <a:lnTo>
                  <a:pt x="507619" y="3569487"/>
                </a:lnTo>
                <a:lnTo>
                  <a:pt x="492861" y="3518687"/>
                </a:lnTo>
                <a:lnTo>
                  <a:pt x="479298" y="3480587"/>
                </a:lnTo>
                <a:lnTo>
                  <a:pt x="466877" y="3429787"/>
                </a:lnTo>
                <a:lnTo>
                  <a:pt x="455549" y="3378987"/>
                </a:lnTo>
                <a:lnTo>
                  <a:pt x="445262" y="3328187"/>
                </a:lnTo>
                <a:lnTo>
                  <a:pt x="435978" y="3277387"/>
                </a:lnTo>
                <a:lnTo>
                  <a:pt x="427647" y="3226587"/>
                </a:lnTo>
                <a:lnTo>
                  <a:pt x="420204" y="3175787"/>
                </a:lnTo>
                <a:lnTo>
                  <a:pt x="413613" y="3137687"/>
                </a:lnTo>
                <a:lnTo>
                  <a:pt x="407809" y="3086887"/>
                </a:lnTo>
                <a:lnTo>
                  <a:pt x="402767" y="3036087"/>
                </a:lnTo>
                <a:lnTo>
                  <a:pt x="398411" y="2985287"/>
                </a:lnTo>
                <a:lnTo>
                  <a:pt x="394716" y="2934487"/>
                </a:lnTo>
                <a:lnTo>
                  <a:pt x="391617" y="2883687"/>
                </a:lnTo>
                <a:lnTo>
                  <a:pt x="389064" y="2832887"/>
                </a:lnTo>
                <a:lnTo>
                  <a:pt x="387019" y="2782087"/>
                </a:lnTo>
                <a:lnTo>
                  <a:pt x="385419" y="2743987"/>
                </a:lnTo>
                <a:lnTo>
                  <a:pt x="384225" y="2693187"/>
                </a:lnTo>
                <a:lnTo>
                  <a:pt x="383374" y="2642387"/>
                </a:lnTo>
                <a:lnTo>
                  <a:pt x="382828" y="2591587"/>
                </a:lnTo>
                <a:lnTo>
                  <a:pt x="382739" y="2578887"/>
                </a:lnTo>
                <a:lnTo>
                  <a:pt x="382638" y="2566187"/>
                </a:lnTo>
                <a:lnTo>
                  <a:pt x="382524" y="2540787"/>
                </a:lnTo>
                <a:lnTo>
                  <a:pt x="382397" y="2439187"/>
                </a:lnTo>
                <a:lnTo>
                  <a:pt x="382358" y="2401087"/>
                </a:lnTo>
                <a:lnTo>
                  <a:pt x="382257" y="2388387"/>
                </a:lnTo>
                <a:lnTo>
                  <a:pt x="381965" y="2350287"/>
                </a:lnTo>
                <a:lnTo>
                  <a:pt x="381101" y="2286787"/>
                </a:lnTo>
                <a:lnTo>
                  <a:pt x="379603" y="2223287"/>
                </a:lnTo>
                <a:lnTo>
                  <a:pt x="377304" y="2172487"/>
                </a:lnTo>
                <a:lnTo>
                  <a:pt x="374053" y="2108987"/>
                </a:lnTo>
                <a:lnTo>
                  <a:pt x="369671" y="2058187"/>
                </a:lnTo>
                <a:lnTo>
                  <a:pt x="364020" y="2007387"/>
                </a:lnTo>
                <a:lnTo>
                  <a:pt x="356908" y="1956587"/>
                </a:lnTo>
                <a:lnTo>
                  <a:pt x="348183" y="1905787"/>
                </a:lnTo>
                <a:lnTo>
                  <a:pt x="337680" y="1854987"/>
                </a:lnTo>
                <a:lnTo>
                  <a:pt x="325234" y="1816887"/>
                </a:lnTo>
                <a:lnTo>
                  <a:pt x="310680" y="1778787"/>
                </a:lnTo>
                <a:lnTo>
                  <a:pt x="293852" y="1740687"/>
                </a:lnTo>
                <a:lnTo>
                  <a:pt x="274599" y="1702587"/>
                </a:lnTo>
                <a:lnTo>
                  <a:pt x="252742" y="1677187"/>
                </a:lnTo>
                <a:lnTo>
                  <a:pt x="228130" y="1639087"/>
                </a:lnTo>
                <a:lnTo>
                  <a:pt x="201777" y="1600987"/>
                </a:lnTo>
                <a:lnTo>
                  <a:pt x="185762" y="1562887"/>
                </a:lnTo>
                <a:lnTo>
                  <a:pt x="179717" y="1512087"/>
                </a:lnTo>
                <a:lnTo>
                  <a:pt x="183299" y="1473987"/>
                </a:lnTo>
                <a:lnTo>
                  <a:pt x="196151" y="1435887"/>
                </a:lnTo>
                <a:lnTo>
                  <a:pt x="217919" y="1385087"/>
                </a:lnTo>
                <a:lnTo>
                  <a:pt x="248259" y="1359687"/>
                </a:lnTo>
                <a:lnTo>
                  <a:pt x="280873" y="1334287"/>
                </a:lnTo>
                <a:lnTo>
                  <a:pt x="317881" y="1308887"/>
                </a:lnTo>
                <a:lnTo>
                  <a:pt x="358660" y="1308887"/>
                </a:lnTo>
                <a:lnTo>
                  <a:pt x="402590" y="1296187"/>
                </a:lnTo>
                <a:lnTo>
                  <a:pt x="471360" y="1321587"/>
                </a:lnTo>
                <a:lnTo>
                  <a:pt x="502615" y="1346987"/>
                </a:lnTo>
                <a:lnTo>
                  <a:pt x="556844" y="1397787"/>
                </a:lnTo>
                <a:lnTo>
                  <a:pt x="582930" y="1435887"/>
                </a:lnTo>
                <a:lnTo>
                  <a:pt x="608304" y="1461287"/>
                </a:lnTo>
                <a:lnTo>
                  <a:pt x="632929" y="1499387"/>
                </a:lnTo>
                <a:lnTo>
                  <a:pt x="656805" y="1537487"/>
                </a:lnTo>
                <a:lnTo>
                  <a:pt x="679881" y="1575587"/>
                </a:lnTo>
                <a:lnTo>
                  <a:pt x="702144" y="1626387"/>
                </a:lnTo>
                <a:lnTo>
                  <a:pt x="723544" y="1664487"/>
                </a:lnTo>
                <a:lnTo>
                  <a:pt x="744080" y="1702587"/>
                </a:lnTo>
                <a:lnTo>
                  <a:pt x="763714" y="1753387"/>
                </a:lnTo>
                <a:lnTo>
                  <a:pt x="782421" y="1791487"/>
                </a:lnTo>
                <a:lnTo>
                  <a:pt x="800163" y="1842287"/>
                </a:lnTo>
                <a:lnTo>
                  <a:pt x="816927" y="1893087"/>
                </a:lnTo>
                <a:lnTo>
                  <a:pt x="832675" y="1943887"/>
                </a:lnTo>
                <a:lnTo>
                  <a:pt x="847382" y="1994687"/>
                </a:lnTo>
                <a:lnTo>
                  <a:pt x="861021" y="2045487"/>
                </a:lnTo>
                <a:lnTo>
                  <a:pt x="873569" y="2096287"/>
                </a:lnTo>
                <a:lnTo>
                  <a:pt x="884986" y="2147087"/>
                </a:lnTo>
                <a:lnTo>
                  <a:pt x="895261" y="2197887"/>
                </a:lnTo>
                <a:lnTo>
                  <a:pt x="904354" y="2248687"/>
                </a:lnTo>
                <a:lnTo>
                  <a:pt x="912253" y="2299487"/>
                </a:lnTo>
                <a:lnTo>
                  <a:pt x="918908" y="2350287"/>
                </a:lnTo>
                <a:lnTo>
                  <a:pt x="924306" y="2413787"/>
                </a:lnTo>
                <a:lnTo>
                  <a:pt x="928420" y="2464587"/>
                </a:lnTo>
                <a:lnTo>
                  <a:pt x="931214" y="2515387"/>
                </a:lnTo>
                <a:lnTo>
                  <a:pt x="932675" y="2566187"/>
                </a:lnTo>
                <a:lnTo>
                  <a:pt x="933932" y="2578887"/>
                </a:lnTo>
                <a:lnTo>
                  <a:pt x="952804" y="2616987"/>
                </a:lnTo>
                <a:lnTo>
                  <a:pt x="999769" y="2642387"/>
                </a:lnTo>
                <a:lnTo>
                  <a:pt x="1024509" y="2629687"/>
                </a:lnTo>
                <a:lnTo>
                  <a:pt x="1046734" y="2616987"/>
                </a:lnTo>
                <a:lnTo>
                  <a:pt x="1083360" y="2578887"/>
                </a:lnTo>
                <a:lnTo>
                  <a:pt x="1119428" y="2540787"/>
                </a:lnTo>
                <a:lnTo>
                  <a:pt x="1154938" y="2515387"/>
                </a:lnTo>
                <a:lnTo>
                  <a:pt x="1189888" y="2477287"/>
                </a:lnTo>
                <a:lnTo>
                  <a:pt x="1224267" y="2439187"/>
                </a:lnTo>
                <a:lnTo>
                  <a:pt x="1258100" y="2401087"/>
                </a:lnTo>
                <a:lnTo>
                  <a:pt x="1291374" y="2362987"/>
                </a:lnTo>
                <a:lnTo>
                  <a:pt x="1324076" y="2324887"/>
                </a:lnTo>
                <a:lnTo>
                  <a:pt x="1356233" y="2286787"/>
                </a:lnTo>
                <a:lnTo>
                  <a:pt x="1387830" y="2248687"/>
                </a:lnTo>
                <a:lnTo>
                  <a:pt x="1418856" y="2210587"/>
                </a:lnTo>
                <a:lnTo>
                  <a:pt x="1449336" y="2172487"/>
                </a:lnTo>
                <a:lnTo>
                  <a:pt x="1509725" y="2096287"/>
                </a:lnTo>
                <a:lnTo>
                  <a:pt x="2026386" y="546887"/>
                </a:lnTo>
                <a:lnTo>
                  <a:pt x="2042744" y="521487"/>
                </a:lnTo>
                <a:lnTo>
                  <a:pt x="2061616" y="483387"/>
                </a:lnTo>
                <a:lnTo>
                  <a:pt x="2083003" y="457987"/>
                </a:lnTo>
                <a:lnTo>
                  <a:pt x="2106904" y="432587"/>
                </a:lnTo>
                <a:lnTo>
                  <a:pt x="2123160" y="419887"/>
                </a:lnTo>
                <a:lnTo>
                  <a:pt x="2141296" y="419887"/>
                </a:lnTo>
                <a:lnTo>
                  <a:pt x="2160689" y="407187"/>
                </a:lnTo>
                <a:lnTo>
                  <a:pt x="2180717" y="407187"/>
                </a:lnTo>
                <a:lnTo>
                  <a:pt x="2229739" y="394487"/>
                </a:lnTo>
                <a:lnTo>
                  <a:pt x="2277935" y="394487"/>
                </a:lnTo>
                <a:lnTo>
                  <a:pt x="2323681" y="407187"/>
                </a:lnTo>
                <a:lnTo>
                  <a:pt x="2365298" y="432587"/>
                </a:lnTo>
                <a:lnTo>
                  <a:pt x="2401176" y="470687"/>
                </a:lnTo>
                <a:lnTo>
                  <a:pt x="2429662" y="508787"/>
                </a:lnTo>
                <a:lnTo>
                  <a:pt x="2449106" y="546887"/>
                </a:lnTo>
                <a:lnTo>
                  <a:pt x="2455608" y="584987"/>
                </a:lnTo>
                <a:lnTo>
                  <a:pt x="2455748" y="610387"/>
                </a:lnTo>
                <a:lnTo>
                  <a:pt x="2455824" y="623087"/>
                </a:lnTo>
                <a:lnTo>
                  <a:pt x="2450998" y="648487"/>
                </a:lnTo>
                <a:lnTo>
                  <a:pt x="2442400" y="686587"/>
                </a:lnTo>
                <a:lnTo>
                  <a:pt x="2069223" y="1804187"/>
                </a:lnTo>
                <a:lnTo>
                  <a:pt x="1912315" y="2274087"/>
                </a:lnTo>
                <a:lnTo>
                  <a:pt x="1907070" y="2299487"/>
                </a:lnTo>
                <a:lnTo>
                  <a:pt x="1910638" y="2324887"/>
                </a:lnTo>
                <a:lnTo>
                  <a:pt x="1921751" y="2337587"/>
                </a:lnTo>
                <a:lnTo>
                  <a:pt x="1939163" y="2350287"/>
                </a:lnTo>
                <a:lnTo>
                  <a:pt x="1965159" y="2362987"/>
                </a:lnTo>
                <a:lnTo>
                  <a:pt x="1991156" y="2362987"/>
                </a:lnTo>
                <a:lnTo>
                  <a:pt x="2014639" y="2350287"/>
                </a:lnTo>
                <a:lnTo>
                  <a:pt x="2033092" y="2337587"/>
                </a:lnTo>
                <a:lnTo>
                  <a:pt x="3059709" y="737387"/>
                </a:lnTo>
                <a:lnTo>
                  <a:pt x="3092285" y="699287"/>
                </a:lnTo>
                <a:lnTo>
                  <a:pt x="3131312" y="673887"/>
                </a:lnTo>
                <a:lnTo>
                  <a:pt x="3175025" y="648487"/>
                </a:lnTo>
                <a:lnTo>
                  <a:pt x="3221685" y="635787"/>
                </a:lnTo>
                <a:lnTo>
                  <a:pt x="3269513" y="635787"/>
                </a:lnTo>
                <a:lnTo>
                  <a:pt x="3316757" y="648487"/>
                </a:lnTo>
                <a:lnTo>
                  <a:pt x="3361652" y="673887"/>
                </a:lnTo>
                <a:lnTo>
                  <a:pt x="3400590" y="699287"/>
                </a:lnTo>
                <a:lnTo>
                  <a:pt x="3430714" y="737387"/>
                </a:lnTo>
                <a:lnTo>
                  <a:pt x="3451453" y="788187"/>
                </a:lnTo>
                <a:lnTo>
                  <a:pt x="3462210" y="838987"/>
                </a:lnTo>
                <a:lnTo>
                  <a:pt x="3462401" y="877087"/>
                </a:lnTo>
                <a:lnTo>
                  <a:pt x="3451453" y="927887"/>
                </a:lnTo>
                <a:lnTo>
                  <a:pt x="3428758" y="978687"/>
                </a:lnTo>
                <a:lnTo>
                  <a:pt x="2713190" y="2096287"/>
                </a:lnTo>
                <a:lnTo>
                  <a:pt x="2469235" y="2477287"/>
                </a:lnTo>
                <a:lnTo>
                  <a:pt x="2458961" y="2502687"/>
                </a:lnTo>
                <a:lnTo>
                  <a:pt x="2457500" y="2515387"/>
                </a:lnTo>
                <a:lnTo>
                  <a:pt x="2463584" y="2540787"/>
                </a:lnTo>
                <a:lnTo>
                  <a:pt x="2475954" y="2553487"/>
                </a:lnTo>
                <a:lnTo>
                  <a:pt x="2498179" y="2578887"/>
                </a:lnTo>
                <a:lnTo>
                  <a:pt x="2547658" y="2578887"/>
                </a:lnTo>
                <a:lnTo>
                  <a:pt x="2569883" y="2566187"/>
                </a:lnTo>
                <a:lnTo>
                  <a:pt x="3784384" y="1448587"/>
                </a:lnTo>
                <a:lnTo>
                  <a:pt x="3810800" y="1423187"/>
                </a:lnTo>
                <a:lnTo>
                  <a:pt x="3839730" y="1410487"/>
                </a:lnTo>
                <a:lnTo>
                  <a:pt x="3871188" y="1397787"/>
                </a:lnTo>
                <a:lnTo>
                  <a:pt x="3905161" y="1385087"/>
                </a:lnTo>
                <a:lnTo>
                  <a:pt x="3960101" y="1385087"/>
                </a:lnTo>
                <a:lnTo>
                  <a:pt x="4012514" y="1397787"/>
                </a:lnTo>
                <a:lnTo>
                  <a:pt x="4059910" y="1423187"/>
                </a:lnTo>
                <a:lnTo>
                  <a:pt x="4099750" y="1461287"/>
                </a:lnTo>
                <a:lnTo>
                  <a:pt x="4128935" y="1499387"/>
                </a:lnTo>
                <a:lnTo>
                  <a:pt x="4147553" y="1537487"/>
                </a:lnTo>
                <a:lnTo>
                  <a:pt x="4155732" y="1588287"/>
                </a:lnTo>
                <a:lnTo>
                  <a:pt x="4153585" y="1639087"/>
                </a:lnTo>
                <a:lnTo>
                  <a:pt x="4141216" y="1689887"/>
                </a:lnTo>
                <a:lnTo>
                  <a:pt x="4118762" y="1727987"/>
                </a:lnTo>
                <a:lnTo>
                  <a:pt x="4086326" y="1766087"/>
                </a:lnTo>
                <a:lnTo>
                  <a:pt x="3020364" y="2743987"/>
                </a:lnTo>
                <a:lnTo>
                  <a:pt x="2771190" y="2972587"/>
                </a:lnTo>
                <a:lnTo>
                  <a:pt x="2758706" y="2985287"/>
                </a:lnTo>
                <a:lnTo>
                  <a:pt x="2751899" y="3010687"/>
                </a:lnTo>
                <a:lnTo>
                  <a:pt x="2751366" y="3036087"/>
                </a:lnTo>
                <a:lnTo>
                  <a:pt x="2757767" y="3048787"/>
                </a:lnTo>
                <a:lnTo>
                  <a:pt x="2772333" y="3074187"/>
                </a:lnTo>
                <a:lnTo>
                  <a:pt x="2793835" y="3086887"/>
                </a:lnTo>
                <a:lnTo>
                  <a:pt x="2844990" y="3086887"/>
                </a:lnTo>
                <a:lnTo>
                  <a:pt x="4079621" y="2451887"/>
                </a:lnTo>
                <a:lnTo>
                  <a:pt x="4110964" y="2439187"/>
                </a:lnTo>
                <a:lnTo>
                  <a:pt x="4144200" y="2426487"/>
                </a:lnTo>
                <a:lnTo>
                  <a:pt x="4232897" y="2426487"/>
                </a:lnTo>
                <a:lnTo>
                  <a:pt x="4250715" y="2439187"/>
                </a:lnTo>
                <a:lnTo>
                  <a:pt x="4268546" y="2439187"/>
                </a:lnTo>
                <a:lnTo>
                  <a:pt x="4324667" y="2477287"/>
                </a:lnTo>
                <a:lnTo>
                  <a:pt x="4355033" y="2502687"/>
                </a:lnTo>
                <a:lnTo>
                  <a:pt x="4378325" y="2540787"/>
                </a:lnTo>
                <a:lnTo>
                  <a:pt x="4394136" y="2578887"/>
                </a:lnTo>
                <a:lnTo>
                  <a:pt x="4402099" y="2616987"/>
                </a:lnTo>
                <a:lnTo>
                  <a:pt x="4402023" y="2629687"/>
                </a:lnTo>
                <a:lnTo>
                  <a:pt x="4401947" y="2642387"/>
                </a:lnTo>
                <a:lnTo>
                  <a:pt x="4392841" y="2705887"/>
                </a:lnTo>
                <a:lnTo>
                  <a:pt x="4374858" y="2743987"/>
                </a:lnTo>
                <a:lnTo>
                  <a:pt x="4329557" y="2794787"/>
                </a:lnTo>
                <a:lnTo>
                  <a:pt x="4274197" y="2845587"/>
                </a:lnTo>
                <a:lnTo>
                  <a:pt x="3274428" y="3340887"/>
                </a:lnTo>
                <a:lnTo>
                  <a:pt x="3265513" y="3353587"/>
                </a:lnTo>
                <a:lnTo>
                  <a:pt x="3258489" y="3353587"/>
                </a:lnTo>
                <a:lnTo>
                  <a:pt x="3252724" y="3366287"/>
                </a:lnTo>
                <a:lnTo>
                  <a:pt x="3247593" y="3366287"/>
                </a:lnTo>
                <a:lnTo>
                  <a:pt x="3193910" y="3455187"/>
                </a:lnTo>
                <a:lnTo>
                  <a:pt x="3140760" y="3531387"/>
                </a:lnTo>
                <a:lnTo>
                  <a:pt x="3088652" y="3594887"/>
                </a:lnTo>
                <a:lnTo>
                  <a:pt x="3037598" y="3671087"/>
                </a:lnTo>
                <a:lnTo>
                  <a:pt x="2987573" y="3734587"/>
                </a:lnTo>
                <a:lnTo>
                  <a:pt x="2938589" y="3798087"/>
                </a:lnTo>
                <a:lnTo>
                  <a:pt x="2890621" y="3861587"/>
                </a:lnTo>
                <a:lnTo>
                  <a:pt x="2843682" y="3912387"/>
                </a:lnTo>
                <a:lnTo>
                  <a:pt x="2797759" y="3975887"/>
                </a:lnTo>
                <a:lnTo>
                  <a:pt x="2752839" y="4026687"/>
                </a:lnTo>
                <a:lnTo>
                  <a:pt x="2708922" y="4064787"/>
                </a:lnTo>
                <a:lnTo>
                  <a:pt x="2665996" y="4115587"/>
                </a:lnTo>
                <a:lnTo>
                  <a:pt x="2624061" y="4153687"/>
                </a:lnTo>
                <a:lnTo>
                  <a:pt x="2583116" y="4191787"/>
                </a:lnTo>
                <a:lnTo>
                  <a:pt x="2543149" y="4229887"/>
                </a:lnTo>
                <a:lnTo>
                  <a:pt x="2504148" y="4267987"/>
                </a:lnTo>
                <a:lnTo>
                  <a:pt x="2466111" y="4306087"/>
                </a:lnTo>
                <a:lnTo>
                  <a:pt x="2429040" y="4331487"/>
                </a:lnTo>
                <a:lnTo>
                  <a:pt x="2392908" y="4356887"/>
                </a:lnTo>
                <a:lnTo>
                  <a:pt x="2357742" y="4382287"/>
                </a:lnTo>
                <a:lnTo>
                  <a:pt x="2323503" y="4407687"/>
                </a:lnTo>
                <a:lnTo>
                  <a:pt x="2290216" y="4433087"/>
                </a:lnTo>
                <a:lnTo>
                  <a:pt x="2257844" y="4445787"/>
                </a:lnTo>
                <a:lnTo>
                  <a:pt x="2226399" y="4458487"/>
                </a:lnTo>
                <a:lnTo>
                  <a:pt x="2195868" y="4483887"/>
                </a:lnTo>
                <a:lnTo>
                  <a:pt x="2166251" y="4496587"/>
                </a:lnTo>
                <a:lnTo>
                  <a:pt x="2137549" y="4509287"/>
                </a:lnTo>
                <a:lnTo>
                  <a:pt x="2109736" y="4509287"/>
                </a:lnTo>
                <a:lnTo>
                  <a:pt x="2082812" y="4521987"/>
                </a:lnTo>
                <a:lnTo>
                  <a:pt x="2056790" y="4534687"/>
                </a:lnTo>
                <a:lnTo>
                  <a:pt x="2007362" y="4534687"/>
                </a:lnTo>
                <a:lnTo>
                  <a:pt x="1983955" y="4547387"/>
                </a:lnTo>
                <a:lnTo>
                  <a:pt x="1882851" y="4547387"/>
                </a:lnTo>
                <a:lnTo>
                  <a:pt x="1866188" y="4560087"/>
                </a:lnTo>
                <a:lnTo>
                  <a:pt x="1850771" y="4560087"/>
                </a:lnTo>
                <a:lnTo>
                  <a:pt x="1838502" y="4572787"/>
                </a:lnTo>
                <a:lnTo>
                  <a:pt x="1281582" y="5461787"/>
                </a:lnTo>
                <a:lnTo>
                  <a:pt x="1395653" y="5525287"/>
                </a:lnTo>
                <a:lnTo>
                  <a:pt x="1932444" y="4687087"/>
                </a:lnTo>
                <a:lnTo>
                  <a:pt x="1994509" y="4687087"/>
                </a:lnTo>
                <a:lnTo>
                  <a:pt x="2025992" y="4674387"/>
                </a:lnTo>
                <a:lnTo>
                  <a:pt x="2057781" y="4674387"/>
                </a:lnTo>
                <a:lnTo>
                  <a:pt x="2089873" y="4661687"/>
                </a:lnTo>
                <a:lnTo>
                  <a:pt x="2122259" y="4661687"/>
                </a:lnTo>
                <a:lnTo>
                  <a:pt x="2254783" y="4610887"/>
                </a:lnTo>
                <a:lnTo>
                  <a:pt x="2288641" y="4585487"/>
                </a:lnTo>
                <a:lnTo>
                  <a:pt x="2322792" y="4572787"/>
                </a:lnTo>
                <a:lnTo>
                  <a:pt x="2357247" y="4547387"/>
                </a:lnTo>
                <a:lnTo>
                  <a:pt x="2391968" y="4534687"/>
                </a:lnTo>
                <a:lnTo>
                  <a:pt x="2497874" y="4458487"/>
                </a:lnTo>
                <a:lnTo>
                  <a:pt x="2533739" y="4433087"/>
                </a:lnTo>
                <a:lnTo>
                  <a:pt x="2569883" y="4394987"/>
                </a:lnTo>
                <a:lnTo>
                  <a:pt x="2606319" y="4369587"/>
                </a:lnTo>
                <a:lnTo>
                  <a:pt x="2679992" y="4293387"/>
                </a:lnTo>
                <a:lnTo>
                  <a:pt x="2717254" y="4267987"/>
                </a:lnTo>
                <a:lnTo>
                  <a:pt x="2792577" y="4191787"/>
                </a:lnTo>
                <a:lnTo>
                  <a:pt x="2830639" y="4140987"/>
                </a:lnTo>
                <a:lnTo>
                  <a:pt x="2907576" y="4064787"/>
                </a:lnTo>
                <a:lnTo>
                  <a:pt x="2985579" y="3963187"/>
                </a:lnTo>
                <a:lnTo>
                  <a:pt x="3064637" y="3861587"/>
                </a:lnTo>
                <a:lnTo>
                  <a:pt x="3144723" y="3759987"/>
                </a:lnTo>
                <a:lnTo>
                  <a:pt x="3185160" y="3709187"/>
                </a:lnTo>
                <a:lnTo>
                  <a:pt x="3225838" y="3645687"/>
                </a:lnTo>
                <a:lnTo>
                  <a:pt x="3266783" y="3594887"/>
                </a:lnTo>
                <a:lnTo>
                  <a:pt x="3307981" y="3531387"/>
                </a:lnTo>
                <a:lnTo>
                  <a:pt x="3348240" y="3467887"/>
                </a:lnTo>
                <a:lnTo>
                  <a:pt x="4327880" y="2972587"/>
                </a:lnTo>
                <a:lnTo>
                  <a:pt x="4370502" y="2947187"/>
                </a:lnTo>
                <a:lnTo>
                  <a:pt x="4409579" y="2921787"/>
                </a:lnTo>
                <a:lnTo>
                  <a:pt x="4444797" y="2883687"/>
                </a:lnTo>
                <a:lnTo>
                  <a:pt x="4475823" y="2845587"/>
                </a:lnTo>
                <a:lnTo>
                  <a:pt x="4502340" y="2807487"/>
                </a:lnTo>
                <a:lnTo>
                  <a:pt x="4511256" y="2782087"/>
                </a:lnTo>
                <a:lnTo>
                  <a:pt x="4518279" y="2769387"/>
                </a:lnTo>
                <a:lnTo>
                  <a:pt x="4524045" y="2756687"/>
                </a:lnTo>
                <a:lnTo>
                  <a:pt x="4529175" y="2731287"/>
                </a:lnTo>
                <a:lnTo>
                  <a:pt x="4537481" y="2680487"/>
                </a:lnTo>
                <a:lnTo>
                  <a:pt x="4539145" y="2642387"/>
                </a:lnTo>
                <a:close/>
              </a:path>
            </a:pathLst>
          </a:custGeom>
          <a:solidFill>
            <a:srgbClr val="F09D18"/>
          </a:solidFill>
        </p:spPr>
        <p:txBody>
          <a:bodyPr wrap="square" lIns="0" tIns="0" rIns="0" bIns="0" rtlCol="0"/>
          <a:lstStyle/>
          <a:p>
            <a:endParaRPr/>
          </a:p>
        </p:txBody>
      </p:sp>
      <p:sp>
        <p:nvSpPr>
          <p:cNvPr id="3" name="object 3"/>
          <p:cNvSpPr txBox="1">
            <a:spLocks noGrp="1"/>
          </p:cNvSpPr>
          <p:nvPr>
            <p:ph type="title"/>
          </p:nvPr>
        </p:nvSpPr>
        <p:spPr>
          <a:xfrm>
            <a:off x="5972302" y="3187700"/>
            <a:ext cx="3267075" cy="1245235"/>
          </a:xfrm>
          <a:prstGeom prst="rect">
            <a:avLst/>
          </a:prstGeom>
        </p:spPr>
        <p:txBody>
          <a:bodyPr vert="horz" wrap="square" lIns="0" tIns="13335" rIns="0" bIns="0" rtlCol="0">
            <a:spAutoFit/>
          </a:bodyPr>
          <a:lstStyle/>
          <a:p>
            <a:pPr marL="12700">
              <a:lnSpc>
                <a:spcPct val="100000"/>
              </a:lnSpc>
              <a:spcBef>
                <a:spcPts val="105"/>
              </a:spcBef>
            </a:pPr>
            <a:r>
              <a:rPr sz="8000" b="0" spc="-720" dirty="0">
                <a:solidFill>
                  <a:srgbClr val="B74818"/>
                </a:solidFill>
                <a:latin typeface="Arial Black"/>
                <a:cs typeface="Arial Black"/>
              </a:rPr>
              <a:t>MERCI</a:t>
            </a:r>
            <a:endParaRPr sz="8000">
              <a:latin typeface="Arial Black"/>
              <a:cs typeface="Arial Black"/>
            </a:endParaRPr>
          </a:p>
        </p:txBody>
      </p:sp>
      <p:pic>
        <p:nvPicPr>
          <p:cNvPr id="4" name="object 4"/>
          <p:cNvPicPr/>
          <p:nvPr/>
        </p:nvPicPr>
        <p:blipFill>
          <a:blip r:embed="rId2" cstate="print"/>
          <a:stretch>
            <a:fillRect/>
          </a:stretch>
        </p:blipFill>
        <p:spPr>
          <a:xfrm>
            <a:off x="9901774" y="356453"/>
            <a:ext cx="1777214" cy="7654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9522" y="1285860"/>
            <a:ext cx="11410952" cy="5601533"/>
          </a:xfrm>
        </p:spPr>
        <p:txBody>
          <a:bodyPr/>
          <a:lstStyle/>
          <a:p>
            <a:pPr rtl="0">
              <a:buFont typeface="Wingdings" pitchFamily="2" charset="2"/>
              <a:buChar char="Ø"/>
            </a:pPr>
            <a:r>
              <a:rPr lang="fr-FR" sz="3200" dirty="0">
                <a:solidFill>
                  <a:srgbClr val="0070C0"/>
                </a:solidFill>
              </a:rPr>
              <a:t> </a:t>
            </a:r>
            <a:r>
              <a:rPr lang="en-US" sz="2800" dirty="0" smtClean="0">
                <a:solidFill>
                  <a:srgbClr val="0070C0"/>
                </a:solidFill>
              </a:rPr>
              <a:t>RAINFALL PATTERNS AND THEIR IMPACTS</a:t>
            </a:r>
            <a:r>
              <a:rPr lang="fr-FR" sz="2800" dirty="0" smtClean="0">
                <a:solidFill>
                  <a:srgbClr val="0070C0"/>
                </a:solidFill>
              </a:rPr>
              <a:t>;</a:t>
            </a:r>
          </a:p>
          <a:p>
            <a:pPr rtl="0"/>
            <a:endParaRPr lang="fr-FR" sz="2800" dirty="0"/>
          </a:p>
          <a:p>
            <a:pPr algn="l" rtl="0">
              <a:buFont typeface="Wingdings" pitchFamily="2" charset="2"/>
              <a:buChar char="Ø"/>
            </a:pPr>
            <a:r>
              <a:rPr lang="en-US" sz="3200" dirty="0" smtClean="0">
                <a:solidFill>
                  <a:srgbClr val="0070C0"/>
                </a:solidFill>
              </a:rPr>
              <a:t>Role of the ONM within the field of Anticipatory Actions in Mauritania;</a:t>
            </a:r>
          </a:p>
          <a:p>
            <a:pPr algn="l" rtl="0"/>
            <a:endParaRPr lang="fr-FR" sz="3200" dirty="0" smtClean="0">
              <a:solidFill>
                <a:srgbClr val="0070C0"/>
              </a:solidFill>
            </a:endParaRPr>
          </a:p>
          <a:p>
            <a:pPr rtl="0">
              <a:buFont typeface="Wingdings" pitchFamily="2" charset="2"/>
              <a:buChar char="Ø"/>
            </a:pPr>
            <a:r>
              <a:rPr lang="en-US" sz="2800" dirty="0" smtClean="0">
                <a:solidFill>
                  <a:srgbClr val="0070C0"/>
                </a:solidFill>
              </a:rPr>
              <a:t>THE ACHIEVEMENTS OF THE ONM WITHIN THE   FRAMEWORK OF THE COLLABORATION WITH THE WFP;</a:t>
            </a:r>
          </a:p>
          <a:p>
            <a:pPr rtl="0"/>
            <a:endParaRPr lang="en-US" sz="2800" dirty="0"/>
          </a:p>
          <a:p>
            <a:pPr rtl="0">
              <a:buFont typeface="Wingdings" pitchFamily="2" charset="2"/>
              <a:buChar char="Ø"/>
            </a:pPr>
            <a:r>
              <a:rPr lang="en-US" sz="2800" dirty="0" smtClean="0">
                <a:solidFill>
                  <a:srgbClr val="0070C0"/>
                </a:solidFill>
              </a:rPr>
              <a:t> </a:t>
            </a:r>
            <a:r>
              <a:rPr lang="fr-FR" sz="2800" dirty="0" smtClean="0">
                <a:solidFill>
                  <a:srgbClr val="0070C0"/>
                </a:solidFill>
              </a:rPr>
              <a:t>LESSONS LEARNED AND PERSPECTIVES.</a:t>
            </a:r>
            <a:endParaRPr lang="fr-FR" sz="2800" dirty="0">
              <a:solidFill>
                <a:srgbClr val="0070C0"/>
              </a:solidFill>
            </a:endParaRPr>
          </a:p>
          <a:p>
            <a:pPr rtl="0"/>
            <a:endParaRPr lang="fr-FR" sz="3200" dirty="0"/>
          </a:p>
          <a:p>
            <a:pPr rtl="0">
              <a:buFont typeface="Wingdings" pitchFamily="2" charset="2"/>
              <a:buChar char="Ø"/>
            </a:pPr>
            <a:endParaRPr lang="fr-FR" sz="3200" dirty="0"/>
          </a:p>
          <a:p>
            <a:pPr rtl="0">
              <a:buFont typeface="Wingdings" pitchFamily="2" charset="2"/>
              <a:buChar char="Ø"/>
            </a:pPr>
            <a:endParaRPr lang="fr-FR" sz="3200" dirty="0"/>
          </a:p>
        </p:txBody>
      </p:sp>
      <p:sp>
        <p:nvSpPr>
          <p:cNvPr id="4" name="Titre 1"/>
          <p:cNvSpPr>
            <a:spLocks noGrp="1"/>
          </p:cNvSpPr>
          <p:nvPr>
            <p:ph type="title"/>
          </p:nvPr>
        </p:nvSpPr>
        <p:spPr>
          <a:xfrm>
            <a:off x="1600200" y="228600"/>
            <a:ext cx="8229600" cy="553998"/>
          </a:xfrm>
        </p:spPr>
        <p:style>
          <a:lnRef idx="3">
            <a:schemeClr val="lt1"/>
          </a:lnRef>
          <a:fillRef idx="1">
            <a:schemeClr val="accent3"/>
          </a:fillRef>
          <a:effectRef idx="1">
            <a:schemeClr val="accent3"/>
          </a:effectRef>
          <a:fontRef idx="minor">
            <a:schemeClr val="lt1"/>
          </a:fontRef>
        </p:style>
        <p:txBody>
          <a:bodyPr/>
          <a:lstStyle/>
          <a:p>
            <a:pPr algn="ctr"/>
            <a:r>
              <a:rPr lang="fr-FR" dirty="0"/>
              <a:t>Plan de la présentation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10972800" cy="9144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000" dirty="0"/>
              <a:t/>
            </a:r>
            <a:br>
              <a:rPr lang="en-US" sz="2000" dirty="0"/>
            </a:br>
            <a:r>
              <a:rPr lang="en-US" sz="2000" dirty="0"/>
              <a:t>EVOLUTION OF RAINFALL IN THE SAHEL</a:t>
            </a:r>
            <a:r>
              <a:rPr lang="fr-FR" sz="2000" b="1" dirty="0"/>
              <a:t/>
            </a:r>
            <a:br>
              <a:rPr lang="fr-FR" sz="2000" b="1" dirty="0"/>
            </a:br>
            <a:r>
              <a:rPr lang="en-US" sz="2000" dirty="0"/>
              <a:t> </a:t>
            </a:r>
            <a:r>
              <a:rPr lang="fr-FR" sz="2000" b="1" dirty="0"/>
              <a:t/>
            </a:r>
            <a:br>
              <a:rPr lang="fr-FR" sz="2000" b="1" dirty="0"/>
            </a:br>
            <a:endParaRPr lang="fr-FR" sz="2000" b="1" dirty="0"/>
          </a:p>
        </p:txBody>
      </p:sp>
      <p:pic>
        <p:nvPicPr>
          <p:cNvPr id="24578" name="Picture 2" descr="Les sociétés rurales face aux changements climatiques et ..."/>
          <p:cNvPicPr>
            <a:picLocks noChangeAspect="1" noChangeArrowheads="1"/>
          </p:cNvPicPr>
          <p:nvPr/>
        </p:nvPicPr>
        <p:blipFill>
          <a:blip r:embed="rId2" cstate="print"/>
          <a:srcRect/>
          <a:stretch>
            <a:fillRect/>
          </a:stretch>
        </p:blipFill>
        <p:spPr bwMode="auto">
          <a:xfrm>
            <a:off x="89467" y="1714488"/>
            <a:ext cx="6946419" cy="3000396"/>
          </a:xfrm>
          <a:prstGeom prst="rect">
            <a:avLst/>
          </a:prstGeom>
          <a:noFill/>
        </p:spPr>
      </p:pic>
      <p:sp>
        <p:nvSpPr>
          <p:cNvPr id="6" name="Espace réservé du contenu 2"/>
          <p:cNvSpPr>
            <a:spLocks noGrp="1"/>
          </p:cNvSpPr>
          <p:nvPr>
            <p:ph idx="4294967295"/>
          </p:nvPr>
        </p:nvSpPr>
        <p:spPr>
          <a:xfrm>
            <a:off x="7010400" y="1066800"/>
            <a:ext cx="4762533" cy="5286388"/>
          </a:xfrm>
          <a:prstGeom prst="rect">
            <a:avLst/>
          </a:prstGeom>
        </p:spPr>
        <p:style>
          <a:lnRef idx="1">
            <a:schemeClr val="accent3"/>
          </a:lnRef>
          <a:fillRef idx="3">
            <a:schemeClr val="accent3"/>
          </a:fillRef>
          <a:effectRef idx="2">
            <a:schemeClr val="accent3"/>
          </a:effectRef>
          <a:fontRef idx="minor">
            <a:schemeClr val="lt1"/>
          </a:fontRef>
        </p:style>
        <p:txBody>
          <a:bodyPr>
            <a:normAutofit/>
          </a:bodyPr>
          <a:lstStyle/>
          <a:p>
            <a:pPr algn="just">
              <a:buNone/>
            </a:pPr>
            <a:r>
              <a:rPr lang="fr-FR" sz="2000" b="1" dirty="0"/>
              <a:t>Cette forte variabilité interannuelle de la pluviométrie  et la disparition des supports des références empiriques   utilisées auparavant par  les agriculteurs et les éleveurs rendent la planification assez difficile. D’où la nécessité  de recourir à des paquets technologiques à même d’aider à la prise de décision.</a:t>
            </a:r>
          </a:p>
          <a:p>
            <a:pPr algn="just"/>
            <a:r>
              <a:rPr lang="en-US" dirty="0"/>
              <a:t>This significant year-to-year variability in rainfall and the disappearance of empirical reference data previously used by farmers and livestock breeders make planning quite difficult. Hence the need to use technological packages capable of supporting decision-making.</a:t>
            </a:r>
          </a:p>
          <a:p>
            <a:pPr algn="just">
              <a:buNone/>
            </a:pPr>
            <a:endParaRPr lang="fr-FR" sz="2000" b="1" dirty="0"/>
          </a:p>
          <a:p>
            <a:pPr>
              <a:buNone/>
            </a:pP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143000" y="2133600"/>
            <a:ext cx="9600930" cy="939713"/>
          </a:xfrm>
          <a:prstGeom prst="rect">
            <a:avLst/>
          </a:prstGeom>
        </p:spPr>
      </p:pic>
      <p:pic>
        <p:nvPicPr>
          <p:cNvPr id="10" name="Image 9"/>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28600"/>
            <a:ext cx="1612900" cy="1200150"/>
          </a:xfrm>
          <a:prstGeom prst="rect">
            <a:avLst/>
          </a:prstGeom>
          <a:noFill/>
        </p:spPr>
      </p:pic>
      <p:pic>
        <p:nvPicPr>
          <p:cNvPr id="11" name="Image 10"/>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29800" y="228600"/>
            <a:ext cx="2070100" cy="952500"/>
          </a:xfrm>
          <a:prstGeom prst="rect">
            <a:avLst/>
          </a:prstGeom>
          <a:noFill/>
          <a:ln>
            <a:noFill/>
          </a:ln>
        </p:spPr>
      </p:pic>
      <p:pic>
        <p:nvPicPr>
          <p:cNvPr id="12" name="object 7"/>
          <p:cNvPicPr/>
          <p:nvPr/>
        </p:nvPicPr>
        <p:blipFill>
          <a:blip r:embed="rId5" cstate="print"/>
          <a:stretch>
            <a:fillRect/>
          </a:stretch>
        </p:blipFill>
        <p:spPr>
          <a:xfrm>
            <a:off x="5410200" y="152400"/>
            <a:ext cx="1474754" cy="1324356"/>
          </a:xfrm>
          <a:prstGeom prst="rect">
            <a:avLst/>
          </a:prstGeom>
        </p:spPr>
      </p:pic>
      <p:sp>
        <p:nvSpPr>
          <p:cNvPr id="13" name="object 20"/>
          <p:cNvSpPr txBox="1">
            <a:spLocks/>
          </p:cNvSpPr>
          <p:nvPr/>
        </p:nvSpPr>
        <p:spPr>
          <a:xfrm>
            <a:off x="533400" y="3505200"/>
            <a:ext cx="11201400" cy="62901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US" sz="4000" dirty="0"/>
              <a:t>Anticipatory </a:t>
            </a:r>
            <a:r>
              <a:rPr lang="en-US" sz="4000" dirty="0" smtClean="0"/>
              <a:t>Actions </a:t>
            </a:r>
            <a:r>
              <a:rPr lang="en-US" sz="4000" dirty="0"/>
              <a:t>in the context of Mauritania</a:t>
            </a:r>
            <a:endParaRPr kumimoji="0" lang="fr-FR" sz="4000" b="0" i="0" u="none" strike="noStrike" kern="0" cap="none" spc="0" normalizeH="0" baseline="0" noProof="0" dirty="0">
              <a:ln>
                <a:noFill/>
              </a:ln>
              <a:solidFill>
                <a:sysClr val="windowText" lastClr="000000"/>
              </a:solidFill>
              <a:effectLst/>
              <a:uLnTx/>
              <a:uFillTx/>
              <a:latin typeface="Corbel"/>
              <a:ea typeface="+mj-ea"/>
              <a:cs typeface="Corbel"/>
            </a:endParaRPr>
          </a:p>
        </p:txBody>
      </p:sp>
      <p:sp>
        <p:nvSpPr>
          <p:cNvPr id="7" name="object 20"/>
          <p:cNvSpPr txBox="1">
            <a:spLocks/>
          </p:cNvSpPr>
          <p:nvPr/>
        </p:nvSpPr>
        <p:spPr>
          <a:xfrm>
            <a:off x="595274" y="4786322"/>
            <a:ext cx="11201400" cy="505908"/>
          </a:xfrm>
          <a:prstGeom prst="rect">
            <a:avLst/>
          </a:prstGeom>
        </p:spPr>
        <p:style>
          <a:lnRef idx="1">
            <a:schemeClr val="accent3"/>
          </a:lnRef>
          <a:fillRef idx="3">
            <a:schemeClr val="accent3"/>
          </a:fillRef>
          <a:effectRef idx="2">
            <a:schemeClr val="accent3"/>
          </a:effectRef>
          <a:fontRef idx="minor">
            <a:schemeClr val="lt1"/>
          </a:fontRef>
        </p:style>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fr-FR" sz="3200" dirty="0" smtClean="0">
                <a:solidFill>
                  <a:schemeClr val="bg1"/>
                </a:solidFill>
              </a:rPr>
              <a:t>RÔLE DE L’ONM DANS LE CADRE DES AA EN MAURITANIE</a:t>
            </a:r>
            <a:endParaRPr kumimoji="0" lang="fr-FR" sz="3200" b="0" i="0" u="none" strike="noStrike" kern="0" cap="none" spc="0" normalizeH="0" baseline="0" noProof="0" dirty="0">
              <a:ln>
                <a:noFill/>
              </a:ln>
              <a:solidFill>
                <a:schemeClr val="bg1"/>
              </a:solidFill>
              <a:effectLst/>
              <a:uLnTx/>
              <a:uFillTx/>
              <a:latin typeface="Corbel"/>
              <a:ea typeface="+mj-ea"/>
              <a:cs typeface="Corbel"/>
            </a:endParaRPr>
          </a:p>
        </p:txBody>
      </p:sp>
    </p:spTree>
  </p:cSld>
  <p:clrMapOvr>
    <a:masterClrMapping/>
  </p:clrMapOvr>
  <p:timing>
    <p:tnLst>
      <p:par>
        <p:cTn id="1" dur="indefinite" restart="never" nodeType="tmRoot"/>
      </p:par>
    </p:tnLst>
  </p:timing>
  <p:extLst mod="1">
    <p:ext uri="{6950BFC3-D8DA-4A85-94F7-54DA5524770B}">
      <p188:commentRel xmlns="" xmlns:p188="http://schemas.microsoft.com/office/powerpoint/2018/8/main" r:id="rId6"/>
    </p:ext>
  </p:extLs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8654" y="4615688"/>
            <a:ext cx="6506337" cy="43687"/>
          </a:xfrm>
          <a:prstGeom prst="rect">
            <a:avLst/>
          </a:prstGeom>
        </p:spPr>
      </p:pic>
      <p:grpSp>
        <p:nvGrpSpPr>
          <p:cNvPr id="3" name="object 3"/>
          <p:cNvGrpSpPr/>
          <p:nvPr/>
        </p:nvGrpSpPr>
        <p:grpSpPr>
          <a:xfrm>
            <a:off x="8979916" y="3961180"/>
            <a:ext cx="599440" cy="1056640"/>
            <a:chOff x="8979916" y="3961180"/>
            <a:chExt cx="599440" cy="1056640"/>
          </a:xfrm>
        </p:grpSpPr>
        <p:pic>
          <p:nvPicPr>
            <p:cNvPr id="4" name="object 4"/>
            <p:cNvPicPr/>
            <p:nvPr/>
          </p:nvPicPr>
          <p:blipFill>
            <a:blip r:embed="rId3" cstate="print"/>
            <a:stretch>
              <a:fillRect/>
            </a:stretch>
          </p:blipFill>
          <p:spPr>
            <a:xfrm>
              <a:off x="8992108" y="4303864"/>
              <a:ext cx="539483" cy="688886"/>
            </a:xfrm>
            <a:prstGeom prst="rect">
              <a:avLst/>
            </a:prstGeom>
          </p:spPr>
        </p:pic>
        <p:pic>
          <p:nvPicPr>
            <p:cNvPr id="5" name="object 5"/>
            <p:cNvPicPr/>
            <p:nvPr/>
          </p:nvPicPr>
          <p:blipFill>
            <a:blip r:embed="rId4" cstate="print"/>
            <a:stretch>
              <a:fillRect/>
            </a:stretch>
          </p:blipFill>
          <p:spPr>
            <a:xfrm>
              <a:off x="9159494" y="4054170"/>
              <a:ext cx="228447" cy="192836"/>
            </a:xfrm>
            <a:prstGeom prst="rect">
              <a:avLst/>
            </a:prstGeom>
          </p:spPr>
        </p:pic>
        <p:sp>
          <p:nvSpPr>
            <p:cNvPr id="6" name="object 6"/>
            <p:cNvSpPr/>
            <p:nvPr/>
          </p:nvSpPr>
          <p:spPr>
            <a:xfrm>
              <a:off x="8979916" y="3961180"/>
              <a:ext cx="599440" cy="1056640"/>
            </a:xfrm>
            <a:custGeom>
              <a:avLst/>
              <a:gdLst/>
              <a:ahLst/>
              <a:cxnLst/>
              <a:rect l="l" t="t" r="r" b="b"/>
              <a:pathLst>
                <a:path w="599440" h="1056639">
                  <a:moveTo>
                    <a:pt x="598919" y="0"/>
                  </a:moveTo>
                  <a:lnTo>
                    <a:pt x="0" y="0"/>
                  </a:lnTo>
                  <a:lnTo>
                    <a:pt x="0" y="1056462"/>
                  </a:lnTo>
                  <a:lnTo>
                    <a:pt x="598919" y="1056462"/>
                  </a:lnTo>
                  <a:lnTo>
                    <a:pt x="598919" y="0"/>
                  </a:lnTo>
                  <a:close/>
                </a:path>
              </a:pathLst>
            </a:custGeom>
            <a:solidFill>
              <a:srgbClr val="FFFFFF"/>
            </a:solidFill>
          </p:spPr>
          <p:txBody>
            <a:bodyPr wrap="square" lIns="0" tIns="0" rIns="0" bIns="0" rtlCol="0"/>
            <a:lstStyle/>
            <a:p>
              <a:endParaRPr/>
            </a:p>
          </p:txBody>
        </p:sp>
      </p:grpSp>
      <p:sp>
        <p:nvSpPr>
          <p:cNvPr id="7" name="object 7"/>
          <p:cNvSpPr txBox="1"/>
          <p:nvPr/>
        </p:nvSpPr>
        <p:spPr>
          <a:xfrm>
            <a:off x="914501" y="5123179"/>
            <a:ext cx="1593215" cy="919480"/>
          </a:xfrm>
          <a:prstGeom prst="rect">
            <a:avLst/>
          </a:prstGeom>
        </p:spPr>
        <p:txBody>
          <a:bodyPr vert="horz" wrap="square" lIns="0" tIns="38735" rIns="0" bIns="0" rtlCol="0">
            <a:spAutoFit/>
          </a:bodyPr>
          <a:lstStyle/>
          <a:p>
            <a:pPr marL="12700" marR="5080" indent="-635" algn="ctr">
              <a:lnSpc>
                <a:spcPct val="89000"/>
              </a:lnSpc>
              <a:spcBef>
                <a:spcPts val="305"/>
              </a:spcBef>
            </a:pPr>
            <a:r>
              <a:rPr sz="1600" dirty="0">
                <a:latin typeface="Trebuchet MS"/>
                <a:cs typeface="Trebuchet MS"/>
              </a:rPr>
              <a:t>Un</a:t>
            </a:r>
            <a:r>
              <a:rPr sz="1600" spc="-95" dirty="0">
                <a:latin typeface="Trebuchet MS"/>
                <a:cs typeface="Trebuchet MS"/>
              </a:rPr>
              <a:t> </a:t>
            </a:r>
            <a:r>
              <a:rPr sz="1600" b="1" spc="-10" dirty="0">
                <a:latin typeface="Trebuchet MS"/>
                <a:cs typeface="Trebuchet MS"/>
              </a:rPr>
              <a:t>cadre</a:t>
            </a:r>
            <a:r>
              <a:rPr sz="1600" b="1" spc="-75" dirty="0">
                <a:latin typeface="Trebuchet MS"/>
                <a:cs typeface="Trebuchet MS"/>
              </a:rPr>
              <a:t> </a:t>
            </a:r>
            <a:r>
              <a:rPr sz="1600" b="1" spc="-25" dirty="0">
                <a:latin typeface="Trebuchet MS"/>
                <a:cs typeface="Trebuchet MS"/>
              </a:rPr>
              <a:t>de </a:t>
            </a:r>
            <a:r>
              <a:rPr sz="1600" b="1" spc="-10" dirty="0">
                <a:latin typeface="Trebuchet MS"/>
                <a:cs typeface="Trebuchet MS"/>
              </a:rPr>
              <a:t>prévision</a:t>
            </a:r>
            <a:r>
              <a:rPr sz="1600" b="1" spc="-50" dirty="0">
                <a:latin typeface="Trebuchet MS"/>
                <a:cs typeface="Trebuchet MS"/>
              </a:rPr>
              <a:t> </a:t>
            </a:r>
            <a:r>
              <a:rPr sz="1600" dirty="0">
                <a:latin typeface="Trebuchet MS"/>
                <a:cs typeface="Trebuchet MS"/>
              </a:rPr>
              <a:t>et</a:t>
            </a:r>
            <a:r>
              <a:rPr sz="1600" spc="-95" dirty="0">
                <a:latin typeface="Trebuchet MS"/>
                <a:cs typeface="Trebuchet MS"/>
              </a:rPr>
              <a:t> </a:t>
            </a:r>
            <a:r>
              <a:rPr sz="1600" spc="-25" dirty="0">
                <a:latin typeface="Trebuchet MS"/>
                <a:cs typeface="Trebuchet MS"/>
              </a:rPr>
              <a:t>de </a:t>
            </a:r>
            <a:r>
              <a:rPr sz="1600" b="1" spc="-10" dirty="0">
                <a:latin typeface="Trebuchet MS"/>
                <a:cs typeface="Trebuchet MS"/>
              </a:rPr>
              <a:t>prise</a:t>
            </a:r>
            <a:r>
              <a:rPr sz="1600" b="1" spc="-65" dirty="0">
                <a:latin typeface="Trebuchet MS"/>
                <a:cs typeface="Trebuchet MS"/>
              </a:rPr>
              <a:t> </a:t>
            </a:r>
            <a:r>
              <a:rPr sz="1600" b="1" dirty="0">
                <a:latin typeface="Trebuchet MS"/>
                <a:cs typeface="Trebuchet MS"/>
              </a:rPr>
              <a:t>de</a:t>
            </a:r>
            <a:r>
              <a:rPr sz="1600" b="1" spc="-75" dirty="0">
                <a:latin typeface="Trebuchet MS"/>
                <a:cs typeface="Trebuchet MS"/>
              </a:rPr>
              <a:t> </a:t>
            </a:r>
            <a:r>
              <a:rPr sz="1600" b="1" spc="-35" dirty="0">
                <a:latin typeface="Trebuchet MS"/>
                <a:cs typeface="Trebuchet MS"/>
              </a:rPr>
              <a:t>décision </a:t>
            </a:r>
            <a:r>
              <a:rPr sz="1600" b="1" spc="-10" dirty="0">
                <a:latin typeface="Trebuchet MS"/>
                <a:cs typeface="Trebuchet MS"/>
              </a:rPr>
              <a:t>solide</a:t>
            </a:r>
            <a:endParaRPr sz="1600">
              <a:latin typeface="Trebuchet MS"/>
              <a:cs typeface="Trebuchet MS"/>
            </a:endParaRPr>
          </a:p>
        </p:txBody>
      </p:sp>
      <p:grpSp>
        <p:nvGrpSpPr>
          <p:cNvPr id="8" name="object 8"/>
          <p:cNvGrpSpPr/>
          <p:nvPr/>
        </p:nvGrpSpPr>
        <p:grpSpPr>
          <a:xfrm>
            <a:off x="3196082" y="4252467"/>
            <a:ext cx="831850" cy="821690"/>
            <a:chOff x="3196082" y="4252467"/>
            <a:chExt cx="831850" cy="821690"/>
          </a:xfrm>
        </p:grpSpPr>
        <p:sp>
          <p:nvSpPr>
            <p:cNvPr id="9" name="object 9"/>
            <p:cNvSpPr/>
            <p:nvPr/>
          </p:nvSpPr>
          <p:spPr>
            <a:xfrm>
              <a:off x="3196082" y="4252467"/>
              <a:ext cx="831850" cy="821690"/>
            </a:xfrm>
            <a:custGeom>
              <a:avLst/>
              <a:gdLst/>
              <a:ahLst/>
              <a:cxnLst/>
              <a:rect l="l" t="t" r="r" b="b"/>
              <a:pathLst>
                <a:path w="831850" h="821689">
                  <a:moveTo>
                    <a:pt x="415797" y="0"/>
                  </a:moveTo>
                  <a:lnTo>
                    <a:pt x="341121" y="6603"/>
                  </a:lnTo>
                  <a:lnTo>
                    <a:pt x="270764" y="25653"/>
                  </a:lnTo>
                  <a:lnTo>
                    <a:pt x="205994" y="56006"/>
                  </a:lnTo>
                  <a:lnTo>
                    <a:pt x="147828" y="96646"/>
                  </a:lnTo>
                  <a:lnTo>
                    <a:pt x="97790" y="146049"/>
                  </a:lnTo>
                  <a:lnTo>
                    <a:pt x="56768" y="203453"/>
                  </a:lnTo>
                  <a:lnTo>
                    <a:pt x="25907" y="267461"/>
                  </a:lnTo>
                  <a:lnTo>
                    <a:pt x="6604" y="336930"/>
                  </a:lnTo>
                  <a:lnTo>
                    <a:pt x="0" y="410717"/>
                  </a:lnTo>
                  <a:lnTo>
                    <a:pt x="1650" y="448182"/>
                  </a:lnTo>
                  <a:lnTo>
                    <a:pt x="14859" y="519937"/>
                  </a:lnTo>
                  <a:lnTo>
                    <a:pt x="40005" y="586866"/>
                  </a:lnTo>
                  <a:lnTo>
                    <a:pt x="76072" y="647699"/>
                  </a:lnTo>
                  <a:lnTo>
                    <a:pt x="121793" y="701293"/>
                  </a:lnTo>
                  <a:lnTo>
                    <a:pt x="176021" y="746378"/>
                  </a:lnTo>
                  <a:lnTo>
                    <a:pt x="237617" y="782065"/>
                  </a:lnTo>
                  <a:lnTo>
                    <a:pt x="305307" y="806957"/>
                  </a:lnTo>
                  <a:lnTo>
                    <a:pt x="377952" y="819911"/>
                  </a:lnTo>
                  <a:lnTo>
                    <a:pt x="415797" y="821562"/>
                  </a:lnTo>
                  <a:lnTo>
                    <a:pt x="453644" y="819911"/>
                  </a:lnTo>
                  <a:lnTo>
                    <a:pt x="526415" y="806957"/>
                  </a:lnTo>
                  <a:lnTo>
                    <a:pt x="594106" y="782065"/>
                  </a:lnTo>
                  <a:lnTo>
                    <a:pt x="655701" y="746378"/>
                  </a:lnTo>
                  <a:lnTo>
                    <a:pt x="709930" y="701293"/>
                  </a:lnTo>
                  <a:lnTo>
                    <a:pt x="755650" y="647699"/>
                  </a:lnTo>
                  <a:lnTo>
                    <a:pt x="791718" y="586866"/>
                  </a:lnTo>
                  <a:lnTo>
                    <a:pt x="816864" y="519937"/>
                  </a:lnTo>
                  <a:lnTo>
                    <a:pt x="830071" y="448182"/>
                  </a:lnTo>
                  <a:lnTo>
                    <a:pt x="831722" y="410717"/>
                  </a:lnTo>
                  <a:lnTo>
                    <a:pt x="830071" y="373379"/>
                  </a:lnTo>
                  <a:lnTo>
                    <a:pt x="816864" y="301624"/>
                  </a:lnTo>
                  <a:lnTo>
                    <a:pt x="791718" y="234695"/>
                  </a:lnTo>
                  <a:lnTo>
                    <a:pt x="755650" y="173862"/>
                  </a:lnTo>
                  <a:lnTo>
                    <a:pt x="709930" y="120268"/>
                  </a:lnTo>
                  <a:lnTo>
                    <a:pt x="655701" y="75183"/>
                  </a:lnTo>
                  <a:lnTo>
                    <a:pt x="594106" y="39496"/>
                  </a:lnTo>
                  <a:lnTo>
                    <a:pt x="526415" y="14604"/>
                  </a:lnTo>
                  <a:lnTo>
                    <a:pt x="453644" y="1650"/>
                  </a:lnTo>
                  <a:lnTo>
                    <a:pt x="415797" y="0"/>
                  </a:lnTo>
                  <a:close/>
                </a:path>
              </a:pathLst>
            </a:custGeom>
            <a:solidFill>
              <a:srgbClr val="D9D9D9"/>
            </a:solidFill>
          </p:spPr>
          <p:txBody>
            <a:bodyPr wrap="square" lIns="0" tIns="0" rIns="0" bIns="0" rtlCol="0"/>
            <a:lstStyle/>
            <a:p>
              <a:endParaRPr/>
            </a:p>
          </p:txBody>
        </p:sp>
        <p:pic>
          <p:nvPicPr>
            <p:cNvPr id="10" name="object 10"/>
            <p:cNvPicPr/>
            <p:nvPr/>
          </p:nvPicPr>
          <p:blipFill>
            <a:blip r:embed="rId5" cstate="print"/>
            <a:stretch>
              <a:fillRect/>
            </a:stretch>
          </p:blipFill>
          <p:spPr>
            <a:xfrm>
              <a:off x="3433445" y="4433950"/>
              <a:ext cx="412889" cy="466090"/>
            </a:xfrm>
            <a:prstGeom prst="rect">
              <a:avLst/>
            </a:prstGeom>
          </p:spPr>
        </p:pic>
      </p:grpSp>
      <p:grpSp>
        <p:nvGrpSpPr>
          <p:cNvPr id="11" name="object 11"/>
          <p:cNvGrpSpPr/>
          <p:nvPr/>
        </p:nvGrpSpPr>
        <p:grpSpPr>
          <a:xfrm>
            <a:off x="1541525" y="4249420"/>
            <a:ext cx="831850" cy="821690"/>
            <a:chOff x="1541525" y="4249420"/>
            <a:chExt cx="831850" cy="821690"/>
          </a:xfrm>
        </p:grpSpPr>
        <p:sp>
          <p:nvSpPr>
            <p:cNvPr id="12" name="object 12"/>
            <p:cNvSpPr/>
            <p:nvPr/>
          </p:nvSpPr>
          <p:spPr>
            <a:xfrm>
              <a:off x="1541525" y="4249420"/>
              <a:ext cx="831850" cy="821690"/>
            </a:xfrm>
            <a:custGeom>
              <a:avLst/>
              <a:gdLst/>
              <a:ahLst/>
              <a:cxnLst/>
              <a:rect l="l" t="t" r="r" b="b"/>
              <a:pathLst>
                <a:path w="831850" h="821689">
                  <a:moveTo>
                    <a:pt x="415925" y="0"/>
                  </a:moveTo>
                  <a:lnTo>
                    <a:pt x="341122" y="6603"/>
                  </a:lnTo>
                  <a:lnTo>
                    <a:pt x="270763" y="25780"/>
                  </a:lnTo>
                  <a:lnTo>
                    <a:pt x="205994" y="56133"/>
                  </a:lnTo>
                  <a:lnTo>
                    <a:pt x="147955" y="96646"/>
                  </a:lnTo>
                  <a:lnTo>
                    <a:pt x="97790" y="146176"/>
                  </a:lnTo>
                  <a:lnTo>
                    <a:pt x="56768" y="203453"/>
                  </a:lnTo>
                  <a:lnTo>
                    <a:pt x="26035" y="267461"/>
                  </a:lnTo>
                  <a:lnTo>
                    <a:pt x="6731" y="337057"/>
                  </a:lnTo>
                  <a:lnTo>
                    <a:pt x="0" y="410844"/>
                  </a:lnTo>
                  <a:lnTo>
                    <a:pt x="1651" y="448182"/>
                  </a:lnTo>
                  <a:lnTo>
                    <a:pt x="14859" y="520064"/>
                  </a:lnTo>
                  <a:lnTo>
                    <a:pt x="40005" y="586993"/>
                  </a:lnTo>
                  <a:lnTo>
                    <a:pt x="76073" y="647826"/>
                  </a:lnTo>
                  <a:lnTo>
                    <a:pt x="121793" y="701293"/>
                  </a:lnTo>
                  <a:lnTo>
                    <a:pt x="176022" y="746505"/>
                  </a:lnTo>
                  <a:lnTo>
                    <a:pt x="237617" y="782065"/>
                  </a:lnTo>
                  <a:lnTo>
                    <a:pt x="305307" y="806957"/>
                  </a:lnTo>
                  <a:lnTo>
                    <a:pt x="378079" y="820038"/>
                  </a:lnTo>
                  <a:lnTo>
                    <a:pt x="415925" y="821689"/>
                  </a:lnTo>
                  <a:lnTo>
                    <a:pt x="453771" y="820038"/>
                  </a:lnTo>
                  <a:lnTo>
                    <a:pt x="526415" y="806957"/>
                  </a:lnTo>
                  <a:lnTo>
                    <a:pt x="594232" y="782065"/>
                  </a:lnTo>
                  <a:lnTo>
                    <a:pt x="655701" y="746505"/>
                  </a:lnTo>
                  <a:lnTo>
                    <a:pt x="709930" y="701293"/>
                  </a:lnTo>
                  <a:lnTo>
                    <a:pt x="755650" y="647826"/>
                  </a:lnTo>
                  <a:lnTo>
                    <a:pt x="791718" y="586993"/>
                  </a:lnTo>
                  <a:lnTo>
                    <a:pt x="816991" y="520064"/>
                  </a:lnTo>
                  <a:lnTo>
                    <a:pt x="830072" y="448182"/>
                  </a:lnTo>
                  <a:lnTo>
                    <a:pt x="831850" y="410844"/>
                  </a:lnTo>
                  <a:lnTo>
                    <a:pt x="830072" y="373506"/>
                  </a:lnTo>
                  <a:lnTo>
                    <a:pt x="816991" y="301624"/>
                  </a:lnTo>
                  <a:lnTo>
                    <a:pt x="791718" y="234695"/>
                  </a:lnTo>
                  <a:lnTo>
                    <a:pt x="755650" y="173989"/>
                  </a:lnTo>
                  <a:lnTo>
                    <a:pt x="709930" y="120395"/>
                  </a:lnTo>
                  <a:lnTo>
                    <a:pt x="655701" y="75183"/>
                  </a:lnTo>
                  <a:lnTo>
                    <a:pt x="594232" y="39623"/>
                  </a:lnTo>
                  <a:lnTo>
                    <a:pt x="526415" y="14731"/>
                  </a:lnTo>
                  <a:lnTo>
                    <a:pt x="453771" y="1650"/>
                  </a:lnTo>
                  <a:lnTo>
                    <a:pt x="415925" y="0"/>
                  </a:lnTo>
                  <a:close/>
                </a:path>
              </a:pathLst>
            </a:custGeom>
            <a:solidFill>
              <a:srgbClr val="D9D9D9"/>
            </a:solidFill>
          </p:spPr>
          <p:txBody>
            <a:bodyPr wrap="square" lIns="0" tIns="0" rIns="0" bIns="0" rtlCol="0"/>
            <a:lstStyle/>
            <a:p>
              <a:endParaRPr/>
            </a:p>
          </p:txBody>
        </p:sp>
        <p:pic>
          <p:nvPicPr>
            <p:cNvPr id="13" name="object 13"/>
            <p:cNvPicPr/>
            <p:nvPr/>
          </p:nvPicPr>
          <p:blipFill>
            <a:blip r:embed="rId6" cstate="print"/>
            <a:stretch>
              <a:fillRect/>
            </a:stretch>
          </p:blipFill>
          <p:spPr>
            <a:xfrm>
              <a:off x="1699005" y="4388827"/>
              <a:ext cx="509460" cy="503212"/>
            </a:xfrm>
            <a:prstGeom prst="rect">
              <a:avLst/>
            </a:prstGeom>
          </p:spPr>
        </p:pic>
      </p:grpSp>
      <p:grpSp>
        <p:nvGrpSpPr>
          <p:cNvPr id="14" name="object 14"/>
          <p:cNvGrpSpPr/>
          <p:nvPr/>
        </p:nvGrpSpPr>
        <p:grpSpPr>
          <a:xfrm>
            <a:off x="4257675" y="3365246"/>
            <a:ext cx="3724275" cy="2995295"/>
            <a:chOff x="4257675" y="3365246"/>
            <a:chExt cx="3724275" cy="2995295"/>
          </a:xfrm>
        </p:grpSpPr>
        <p:sp>
          <p:nvSpPr>
            <p:cNvPr id="15" name="object 15"/>
            <p:cNvSpPr/>
            <p:nvPr/>
          </p:nvSpPr>
          <p:spPr>
            <a:xfrm>
              <a:off x="6368542" y="3374771"/>
              <a:ext cx="0" cy="2976245"/>
            </a:xfrm>
            <a:custGeom>
              <a:avLst/>
              <a:gdLst/>
              <a:ahLst/>
              <a:cxnLst/>
              <a:rect l="l" t="t" r="r" b="b"/>
              <a:pathLst>
                <a:path h="2976245">
                  <a:moveTo>
                    <a:pt x="0" y="2975635"/>
                  </a:moveTo>
                  <a:lnTo>
                    <a:pt x="0" y="0"/>
                  </a:lnTo>
                </a:path>
              </a:pathLst>
            </a:custGeom>
            <a:ln w="19050">
              <a:solidFill>
                <a:srgbClr val="7E7E7E"/>
              </a:solidFill>
            </a:ln>
          </p:spPr>
          <p:txBody>
            <a:bodyPr wrap="square" lIns="0" tIns="0" rIns="0" bIns="0" rtlCol="0"/>
            <a:lstStyle/>
            <a:p>
              <a:endParaRPr/>
            </a:p>
          </p:txBody>
        </p:sp>
        <p:sp>
          <p:nvSpPr>
            <p:cNvPr id="16" name="object 16"/>
            <p:cNvSpPr/>
            <p:nvPr/>
          </p:nvSpPr>
          <p:spPr>
            <a:xfrm>
              <a:off x="5661913" y="3961130"/>
              <a:ext cx="1416050" cy="1398270"/>
            </a:xfrm>
            <a:custGeom>
              <a:avLst/>
              <a:gdLst/>
              <a:ahLst/>
              <a:cxnLst/>
              <a:rect l="l" t="t" r="r" b="b"/>
              <a:pathLst>
                <a:path w="1416050" h="1398270">
                  <a:moveTo>
                    <a:pt x="707898" y="0"/>
                  </a:moveTo>
                  <a:lnTo>
                    <a:pt x="633222" y="3810"/>
                  </a:lnTo>
                  <a:lnTo>
                    <a:pt x="560705" y="15113"/>
                  </a:lnTo>
                  <a:lnTo>
                    <a:pt x="490982" y="33401"/>
                  </a:lnTo>
                  <a:lnTo>
                    <a:pt x="424180" y="58420"/>
                  </a:lnTo>
                  <a:lnTo>
                    <a:pt x="360807" y="89662"/>
                  </a:lnTo>
                  <a:lnTo>
                    <a:pt x="301244" y="126746"/>
                  </a:lnTo>
                  <a:lnTo>
                    <a:pt x="245872" y="169418"/>
                  </a:lnTo>
                  <a:lnTo>
                    <a:pt x="195072" y="217170"/>
                  </a:lnTo>
                  <a:lnTo>
                    <a:pt x="149351" y="269621"/>
                  </a:lnTo>
                  <a:lnTo>
                    <a:pt x="108838" y="326390"/>
                  </a:lnTo>
                  <a:lnTo>
                    <a:pt x="74168" y="387223"/>
                  </a:lnTo>
                  <a:lnTo>
                    <a:pt x="45720" y="451485"/>
                  </a:lnTo>
                  <a:lnTo>
                    <a:pt x="23749" y="519049"/>
                  </a:lnTo>
                  <a:lnTo>
                    <a:pt x="8762" y="589280"/>
                  </a:lnTo>
                  <a:lnTo>
                    <a:pt x="1015" y="662051"/>
                  </a:lnTo>
                  <a:lnTo>
                    <a:pt x="0" y="699135"/>
                  </a:lnTo>
                  <a:lnTo>
                    <a:pt x="1015" y="736219"/>
                  </a:lnTo>
                  <a:lnTo>
                    <a:pt x="8762" y="808990"/>
                  </a:lnTo>
                  <a:lnTo>
                    <a:pt x="23749" y="879221"/>
                  </a:lnTo>
                  <a:lnTo>
                    <a:pt x="45720" y="946785"/>
                  </a:lnTo>
                  <a:lnTo>
                    <a:pt x="74168" y="1011047"/>
                  </a:lnTo>
                  <a:lnTo>
                    <a:pt x="108838" y="1071880"/>
                  </a:lnTo>
                  <a:lnTo>
                    <a:pt x="149351" y="1128649"/>
                  </a:lnTo>
                  <a:lnTo>
                    <a:pt x="195072" y="1181100"/>
                  </a:lnTo>
                  <a:lnTo>
                    <a:pt x="245872" y="1228852"/>
                  </a:lnTo>
                  <a:lnTo>
                    <a:pt x="301244" y="1271524"/>
                  </a:lnTo>
                  <a:lnTo>
                    <a:pt x="360807" y="1308608"/>
                  </a:lnTo>
                  <a:lnTo>
                    <a:pt x="424180" y="1339850"/>
                  </a:lnTo>
                  <a:lnTo>
                    <a:pt x="490982" y="1364869"/>
                  </a:lnTo>
                  <a:lnTo>
                    <a:pt x="560705" y="1383157"/>
                  </a:lnTo>
                  <a:lnTo>
                    <a:pt x="633222" y="1394460"/>
                  </a:lnTo>
                  <a:lnTo>
                    <a:pt x="707898" y="1398270"/>
                  </a:lnTo>
                  <a:lnTo>
                    <a:pt x="745489" y="1397254"/>
                  </a:lnTo>
                  <a:lnTo>
                    <a:pt x="819023" y="1389761"/>
                  </a:lnTo>
                  <a:lnTo>
                    <a:pt x="890269" y="1374902"/>
                  </a:lnTo>
                  <a:lnTo>
                    <a:pt x="958595" y="1353185"/>
                  </a:lnTo>
                  <a:lnTo>
                    <a:pt x="1023619" y="1324991"/>
                  </a:lnTo>
                  <a:lnTo>
                    <a:pt x="1085214" y="1290701"/>
                  </a:lnTo>
                  <a:lnTo>
                    <a:pt x="1142745" y="1250823"/>
                  </a:lnTo>
                  <a:lnTo>
                    <a:pt x="1195832" y="1205611"/>
                  </a:lnTo>
                  <a:lnTo>
                    <a:pt x="1244091" y="1155446"/>
                  </a:lnTo>
                  <a:lnTo>
                    <a:pt x="1287271" y="1100709"/>
                  </a:lnTo>
                  <a:lnTo>
                    <a:pt x="1324864" y="1041908"/>
                  </a:lnTo>
                  <a:lnTo>
                    <a:pt x="1356487" y="979297"/>
                  </a:lnTo>
                  <a:lnTo>
                    <a:pt x="1381760" y="913384"/>
                  </a:lnTo>
                  <a:lnTo>
                    <a:pt x="1400302" y="844423"/>
                  </a:lnTo>
                  <a:lnTo>
                    <a:pt x="1411732" y="772922"/>
                  </a:lnTo>
                  <a:lnTo>
                    <a:pt x="1415668" y="699135"/>
                  </a:lnTo>
                  <a:lnTo>
                    <a:pt x="1414653" y="662051"/>
                  </a:lnTo>
                  <a:lnTo>
                    <a:pt x="1407033" y="589280"/>
                  </a:lnTo>
                  <a:lnTo>
                    <a:pt x="1391919" y="519049"/>
                  </a:lnTo>
                  <a:lnTo>
                    <a:pt x="1369949" y="451485"/>
                  </a:lnTo>
                  <a:lnTo>
                    <a:pt x="1341501" y="387223"/>
                  </a:lnTo>
                  <a:lnTo>
                    <a:pt x="1306830" y="326390"/>
                  </a:lnTo>
                  <a:lnTo>
                    <a:pt x="1266443" y="269621"/>
                  </a:lnTo>
                  <a:lnTo>
                    <a:pt x="1220596" y="217170"/>
                  </a:lnTo>
                  <a:lnTo>
                    <a:pt x="1169796" y="169418"/>
                  </a:lnTo>
                  <a:lnTo>
                    <a:pt x="1114425" y="126746"/>
                  </a:lnTo>
                  <a:lnTo>
                    <a:pt x="1054862" y="89662"/>
                  </a:lnTo>
                  <a:lnTo>
                    <a:pt x="991488" y="58420"/>
                  </a:lnTo>
                  <a:lnTo>
                    <a:pt x="924813" y="33401"/>
                  </a:lnTo>
                  <a:lnTo>
                    <a:pt x="854963" y="15113"/>
                  </a:lnTo>
                  <a:lnTo>
                    <a:pt x="782574" y="3810"/>
                  </a:lnTo>
                  <a:lnTo>
                    <a:pt x="707898" y="0"/>
                  </a:lnTo>
                  <a:close/>
                </a:path>
              </a:pathLst>
            </a:custGeom>
            <a:solidFill>
              <a:srgbClr val="FFD966"/>
            </a:solidFill>
          </p:spPr>
          <p:txBody>
            <a:bodyPr wrap="square" lIns="0" tIns="0" rIns="0" bIns="0" rtlCol="0"/>
            <a:lstStyle/>
            <a:p>
              <a:endParaRPr/>
            </a:p>
          </p:txBody>
        </p:sp>
        <p:pic>
          <p:nvPicPr>
            <p:cNvPr id="17" name="object 17"/>
            <p:cNvPicPr/>
            <p:nvPr/>
          </p:nvPicPr>
          <p:blipFill>
            <a:blip r:embed="rId7" cstate="print"/>
            <a:stretch>
              <a:fillRect/>
            </a:stretch>
          </p:blipFill>
          <p:spPr>
            <a:xfrm>
              <a:off x="5987795" y="4252404"/>
              <a:ext cx="774992" cy="765492"/>
            </a:xfrm>
            <a:prstGeom prst="rect">
              <a:avLst/>
            </a:prstGeom>
          </p:spPr>
        </p:pic>
        <p:sp>
          <p:nvSpPr>
            <p:cNvPr id="18" name="object 18"/>
            <p:cNvSpPr/>
            <p:nvPr/>
          </p:nvSpPr>
          <p:spPr>
            <a:xfrm>
              <a:off x="4257675" y="5126367"/>
              <a:ext cx="1449070" cy="717550"/>
            </a:xfrm>
            <a:custGeom>
              <a:avLst/>
              <a:gdLst/>
              <a:ahLst/>
              <a:cxnLst/>
              <a:rect l="l" t="t" r="r" b="b"/>
              <a:pathLst>
                <a:path w="1449070" h="717550">
                  <a:moveTo>
                    <a:pt x="1448815" y="0"/>
                  </a:moveTo>
                  <a:lnTo>
                    <a:pt x="0" y="0"/>
                  </a:lnTo>
                  <a:lnTo>
                    <a:pt x="0" y="717321"/>
                  </a:lnTo>
                  <a:lnTo>
                    <a:pt x="1448815" y="717321"/>
                  </a:lnTo>
                  <a:lnTo>
                    <a:pt x="1448815" y="0"/>
                  </a:lnTo>
                  <a:close/>
                </a:path>
              </a:pathLst>
            </a:custGeom>
            <a:solidFill>
              <a:srgbClr val="FFFFFF"/>
            </a:solidFill>
          </p:spPr>
          <p:txBody>
            <a:bodyPr wrap="square" lIns="0" tIns="0" rIns="0" bIns="0" rtlCol="0"/>
            <a:lstStyle/>
            <a:p>
              <a:endParaRPr/>
            </a:p>
          </p:txBody>
        </p:sp>
        <p:sp>
          <p:nvSpPr>
            <p:cNvPr id="19" name="object 19"/>
            <p:cNvSpPr/>
            <p:nvPr/>
          </p:nvSpPr>
          <p:spPr>
            <a:xfrm>
              <a:off x="6846570" y="4170172"/>
              <a:ext cx="1135380" cy="1056640"/>
            </a:xfrm>
            <a:custGeom>
              <a:avLst/>
              <a:gdLst/>
              <a:ahLst/>
              <a:cxnLst/>
              <a:rect l="l" t="t" r="r" b="b"/>
              <a:pathLst>
                <a:path w="1135379" h="1056639">
                  <a:moveTo>
                    <a:pt x="567689" y="0"/>
                  </a:moveTo>
                  <a:lnTo>
                    <a:pt x="525272" y="1396"/>
                  </a:lnTo>
                  <a:lnTo>
                    <a:pt x="483743" y="5714"/>
                  </a:lnTo>
                  <a:lnTo>
                    <a:pt x="443229" y="12700"/>
                  </a:lnTo>
                  <a:lnTo>
                    <a:pt x="403732" y="22351"/>
                  </a:lnTo>
                  <a:lnTo>
                    <a:pt x="365378" y="34543"/>
                  </a:lnTo>
                  <a:lnTo>
                    <a:pt x="328295" y="49021"/>
                  </a:lnTo>
                  <a:lnTo>
                    <a:pt x="292734" y="65912"/>
                  </a:lnTo>
                  <a:lnTo>
                    <a:pt x="258572" y="85089"/>
                  </a:lnTo>
                  <a:lnTo>
                    <a:pt x="226059" y="106298"/>
                  </a:lnTo>
                  <a:lnTo>
                    <a:pt x="195199" y="129539"/>
                  </a:lnTo>
                  <a:lnTo>
                    <a:pt x="166243" y="154685"/>
                  </a:lnTo>
                  <a:lnTo>
                    <a:pt x="114300" y="210311"/>
                  </a:lnTo>
                  <a:lnTo>
                    <a:pt x="70993" y="272288"/>
                  </a:lnTo>
                  <a:lnTo>
                    <a:pt x="37083" y="339851"/>
                  </a:lnTo>
                  <a:lnTo>
                    <a:pt x="13715" y="412241"/>
                  </a:lnTo>
                  <a:lnTo>
                    <a:pt x="6223" y="450088"/>
                  </a:lnTo>
                  <a:lnTo>
                    <a:pt x="1650" y="488695"/>
                  </a:lnTo>
                  <a:lnTo>
                    <a:pt x="0" y="528065"/>
                  </a:lnTo>
                  <a:lnTo>
                    <a:pt x="1650" y="567435"/>
                  </a:lnTo>
                  <a:lnTo>
                    <a:pt x="6223" y="606044"/>
                  </a:lnTo>
                  <a:lnTo>
                    <a:pt x="13715" y="643889"/>
                  </a:lnTo>
                  <a:lnTo>
                    <a:pt x="24129" y="680592"/>
                  </a:lnTo>
                  <a:lnTo>
                    <a:pt x="52831" y="750696"/>
                  </a:lnTo>
                  <a:lnTo>
                    <a:pt x="91439" y="815594"/>
                  </a:lnTo>
                  <a:lnTo>
                    <a:pt x="139319" y="874521"/>
                  </a:lnTo>
                  <a:lnTo>
                    <a:pt x="195199" y="926591"/>
                  </a:lnTo>
                  <a:lnTo>
                    <a:pt x="226059" y="949832"/>
                  </a:lnTo>
                  <a:lnTo>
                    <a:pt x="258572" y="971041"/>
                  </a:lnTo>
                  <a:lnTo>
                    <a:pt x="292734" y="990219"/>
                  </a:lnTo>
                  <a:lnTo>
                    <a:pt x="328295" y="1007109"/>
                  </a:lnTo>
                  <a:lnTo>
                    <a:pt x="365378" y="1021588"/>
                  </a:lnTo>
                  <a:lnTo>
                    <a:pt x="403732" y="1033779"/>
                  </a:lnTo>
                  <a:lnTo>
                    <a:pt x="443229" y="1043432"/>
                  </a:lnTo>
                  <a:lnTo>
                    <a:pt x="483743" y="1050416"/>
                  </a:lnTo>
                  <a:lnTo>
                    <a:pt x="525272" y="1054734"/>
                  </a:lnTo>
                  <a:lnTo>
                    <a:pt x="567689" y="1056132"/>
                  </a:lnTo>
                  <a:lnTo>
                    <a:pt x="609980" y="1054734"/>
                  </a:lnTo>
                  <a:lnTo>
                    <a:pt x="651509" y="1050416"/>
                  </a:lnTo>
                  <a:lnTo>
                    <a:pt x="692023" y="1043432"/>
                  </a:lnTo>
                  <a:lnTo>
                    <a:pt x="731520" y="1033779"/>
                  </a:lnTo>
                  <a:lnTo>
                    <a:pt x="769874" y="1021588"/>
                  </a:lnTo>
                  <a:lnTo>
                    <a:pt x="806957" y="1007109"/>
                  </a:lnTo>
                  <a:lnTo>
                    <a:pt x="842645" y="990219"/>
                  </a:lnTo>
                  <a:lnTo>
                    <a:pt x="876680" y="971041"/>
                  </a:lnTo>
                  <a:lnTo>
                    <a:pt x="909193" y="949832"/>
                  </a:lnTo>
                  <a:lnTo>
                    <a:pt x="940053" y="926591"/>
                  </a:lnTo>
                  <a:lnTo>
                    <a:pt x="969009" y="901445"/>
                  </a:lnTo>
                  <a:lnTo>
                    <a:pt x="996060" y="874521"/>
                  </a:lnTo>
                  <a:lnTo>
                    <a:pt x="1043812" y="815594"/>
                  </a:lnTo>
                  <a:lnTo>
                    <a:pt x="1082548" y="750696"/>
                  </a:lnTo>
                  <a:lnTo>
                    <a:pt x="1111250" y="680592"/>
                  </a:lnTo>
                  <a:lnTo>
                    <a:pt x="1121536" y="643889"/>
                  </a:lnTo>
                  <a:lnTo>
                    <a:pt x="1129156" y="606044"/>
                  </a:lnTo>
                  <a:lnTo>
                    <a:pt x="1133728" y="567435"/>
                  </a:lnTo>
                  <a:lnTo>
                    <a:pt x="1135252" y="528065"/>
                  </a:lnTo>
                  <a:lnTo>
                    <a:pt x="1133728" y="488695"/>
                  </a:lnTo>
                  <a:lnTo>
                    <a:pt x="1129156" y="450088"/>
                  </a:lnTo>
                  <a:lnTo>
                    <a:pt x="1121536" y="412241"/>
                  </a:lnTo>
                  <a:lnTo>
                    <a:pt x="1111250" y="375538"/>
                  </a:lnTo>
                  <a:lnTo>
                    <a:pt x="1082548" y="305434"/>
                  </a:lnTo>
                  <a:lnTo>
                    <a:pt x="1043812" y="240537"/>
                  </a:lnTo>
                  <a:lnTo>
                    <a:pt x="996060" y="181609"/>
                  </a:lnTo>
                  <a:lnTo>
                    <a:pt x="969009" y="154685"/>
                  </a:lnTo>
                  <a:lnTo>
                    <a:pt x="940053" y="129539"/>
                  </a:lnTo>
                  <a:lnTo>
                    <a:pt x="909193" y="106298"/>
                  </a:lnTo>
                  <a:lnTo>
                    <a:pt x="876680" y="85089"/>
                  </a:lnTo>
                  <a:lnTo>
                    <a:pt x="842645" y="65912"/>
                  </a:lnTo>
                  <a:lnTo>
                    <a:pt x="806957" y="49021"/>
                  </a:lnTo>
                  <a:lnTo>
                    <a:pt x="769874" y="34543"/>
                  </a:lnTo>
                  <a:lnTo>
                    <a:pt x="731520" y="22351"/>
                  </a:lnTo>
                  <a:lnTo>
                    <a:pt x="692023" y="12700"/>
                  </a:lnTo>
                  <a:lnTo>
                    <a:pt x="651509" y="5714"/>
                  </a:lnTo>
                  <a:lnTo>
                    <a:pt x="609980" y="1396"/>
                  </a:lnTo>
                  <a:lnTo>
                    <a:pt x="567689" y="0"/>
                  </a:lnTo>
                  <a:close/>
                </a:path>
              </a:pathLst>
            </a:custGeom>
            <a:solidFill>
              <a:srgbClr val="418FDE"/>
            </a:solidFill>
          </p:spPr>
          <p:txBody>
            <a:bodyPr wrap="square" lIns="0" tIns="0" rIns="0" bIns="0" rtlCol="0"/>
            <a:lstStyle/>
            <a:p>
              <a:endParaRPr/>
            </a:p>
          </p:txBody>
        </p:sp>
        <p:sp>
          <p:nvSpPr>
            <p:cNvPr id="20" name="object 20"/>
            <p:cNvSpPr/>
            <p:nvPr/>
          </p:nvSpPr>
          <p:spPr>
            <a:xfrm>
              <a:off x="6818248" y="3899154"/>
              <a:ext cx="570230" cy="563245"/>
            </a:xfrm>
            <a:custGeom>
              <a:avLst/>
              <a:gdLst/>
              <a:ahLst/>
              <a:cxnLst/>
              <a:rect l="l" t="t" r="r" b="b"/>
              <a:pathLst>
                <a:path w="570229" h="563245">
                  <a:moveTo>
                    <a:pt x="284860" y="0"/>
                  </a:moveTo>
                  <a:lnTo>
                    <a:pt x="209169" y="10160"/>
                  </a:lnTo>
                  <a:lnTo>
                    <a:pt x="141097" y="38481"/>
                  </a:lnTo>
                  <a:lnTo>
                    <a:pt x="83439" y="82423"/>
                  </a:lnTo>
                  <a:lnTo>
                    <a:pt x="38989" y="139446"/>
                  </a:lnTo>
                  <a:lnTo>
                    <a:pt x="10159" y="206629"/>
                  </a:lnTo>
                  <a:lnTo>
                    <a:pt x="0" y="281432"/>
                  </a:lnTo>
                  <a:lnTo>
                    <a:pt x="10159" y="356235"/>
                  </a:lnTo>
                  <a:lnTo>
                    <a:pt x="38989" y="423418"/>
                  </a:lnTo>
                  <a:lnTo>
                    <a:pt x="83439" y="480441"/>
                  </a:lnTo>
                  <a:lnTo>
                    <a:pt x="141097" y="524383"/>
                  </a:lnTo>
                  <a:lnTo>
                    <a:pt x="209169" y="552831"/>
                  </a:lnTo>
                  <a:lnTo>
                    <a:pt x="284860" y="562864"/>
                  </a:lnTo>
                  <a:lnTo>
                    <a:pt x="360679" y="552831"/>
                  </a:lnTo>
                  <a:lnTo>
                    <a:pt x="428751" y="524383"/>
                  </a:lnTo>
                  <a:lnTo>
                    <a:pt x="486409" y="480441"/>
                  </a:lnTo>
                  <a:lnTo>
                    <a:pt x="530859" y="423418"/>
                  </a:lnTo>
                  <a:lnTo>
                    <a:pt x="559689" y="356235"/>
                  </a:lnTo>
                  <a:lnTo>
                    <a:pt x="569849" y="281432"/>
                  </a:lnTo>
                  <a:lnTo>
                    <a:pt x="559689" y="206629"/>
                  </a:lnTo>
                  <a:lnTo>
                    <a:pt x="530859" y="139446"/>
                  </a:lnTo>
                  <a:lnTo>
                    <a:pt x="486409" y="82423"/>
                  </a:lnTo>
                  <a:lnTo>
                    <a:pt x="428751" y="38481"/>
                  </a:lnTo>
                  <a:lnTo>
                    <a:pt x="360679" y="10160"/>
                  </a:lnTo>
                  <a:lnTo>
                    <a:pt x="284860" y="0"/>
                  </a:lnTo>
                  <a:close/>
                </a:path>
              </a:pathLst>
            </a:custGeom>
            <a:solidFill>
              <a:srgbClr val="FFD966"/>
            </a:solidFill>
          </p:spPr>
          <p:txBody>
            <a:bodyPr wrap="square" lIns="0" tIns="0" rIns="0" bIns="0" rtlCol="0"/>
            <a:lstStyle/>
            <a:p>
              <a:endParaRPr/>
            </a:p>
          </p:txBody>
        </p:sp>
        <p:pic>
          <p:nvPicPr>
            <p:cNvPr id="21" name="object 21"/>
            <p:cNvPicPr/>
            <p:nvPr/>
          </p:nvPicPr>
          <p:blipFill>
            <a:blip r:embed="rId8" cstate="print"/>
            <a:stretch>
              <a:fillRect/>
            </a:stretch>
          </p:blipFill>
          <p:spPr>
            <a:xfrm>
              <a:off x="6961885" y="4022115"/>
              <a:ext cx="282803" cy="319252"/>
            </a:xfrm>
            <a:prstGeom prst="rect">
              <a:avLst/>
            </a:prstGeom>
          </p:spPr>
        </p:pic>
        <p:sp>
          <p:nvSpPr>
            <p:cNvPr id="22" name="object 22"/>
            <p:cNvSpPr/>
            <p:nvPr/>
          </p:nvSpPr>
          <p:spPr>
            <a:xfrm>
              <a:off x="7370952" y="3899154"/>
              <a:ext cx="570230" cy="563245"/>
            </a:xfrm>
            <a:custGeom>
              <a:avLst/>
              <a:gdLst/>
              <a:ahLst/>
              <a:cxnLst/>
              <a:rect l="l" t="t" r="r" b="b"/>
              <a:pathLst>
                <a:path w="570229" h="563245">
                  <a:moveTo>
                    <a:pt x="284861" y="0"/>
                  </a:moveTo>
                  <a:lnTo>
                    <a:pt x="209169" y="10160"/>
                  </a:lnTo>
                  <a:lnTo>
                    <a:pt x="141097" y="38481"/>
                  </a:lnTo>
                  <a:lnTo>
                    <a:pt x="83439" y="82423"/>
                  </a:lnTo>
                  <a:lnTo>
                    <a:pt x="38862" y="139446"/>
                  </a:lnTo>
                  <a:lnTo>
                    <a:pt x="10160" y="206629"/>
                  </a:lnTo>
                  <a:lnTo>
                    <a:pt x="0" y="281432"/>
                  </a:lnTo>
                  <a:lnTo>
                    <a:pt x="10160" y="356235"/>
                  </a:lnTo>
                  <a:lnTo>
                    <a:pt x="38862" y="423418"/>
                  </a:lnTo>
                  <a:lnTo>
                    <a:pt x="83439" y="480441"/>
                  </a:lnTo>
                  <a:lnTo>
                    <a:pt x="141097" y="524383"/>
                  </a:lnTo>
                  <a:lnTo>
                    <a:pt x="209169" y="552831"/>
                  </a:lnTo>
                  <a:lnTo>
                    <a:pt x="284861" y="562864"/>
                  </a:lnTo>
                  <a:lnTo>
                    <a:pt x="360552" y="552831"/>
                  </a:lnTo>
                  <a:lnTo>
                    <a:pt x="428625" y="524383"/>
                  </a:lnTo>
                  <a:lnTo>
                    <a:pt x="486282" y="480441"/>
                  </a:lnTo>
                  <a:lnTo>
                    <a:pt x="530860" y="423418"/>
                  </a:lnTo>
                  <a:lnTo>
                    <a:pt x="559562" y="356235"/>
                  </a:lnTo>
                  <a:lnTo>
                    <a:pt x="569722" y="281432"/>
                  </a:lnTo>
                  <a:lnTo>
                    <a:pt x="559562" y="206629"/>
                  </a:lnTo>
                  <a:lnTo>
                    <a:pt x="530860" y="139446"/>
                  </a:lnTo>
                  <a:lnTo>
                    <a:pt x="486282" y="82423"/>
                  </a:lnTo>
                  <a:lnTo>
                    <a:pt x="428625" y="38481"/>
                  </a:lnTo>
                  <a:lnTo>
                    <a:pt x="360552" y="10160"/>
                  </a:lnTo>
                  <a:lnTo>
                    <a:pt x="284861" y="0"/>
                  </a:lnTo>
                  <a:close/>
                </a:path>
              </a:pathLst>
            </a:custGeom>
            <a:solidFill>
              <a:srgbClr val="FFD966"/>
            </a:solidFill>
          </p:spPr>
          <p:txBody>
            <a:bodyPr wrap="square" lIns="0" tIns="0" rIns="0" bIns="0" rtlCol="0"/>
            <a:lstStyle/>
            <a:p>
              <a:endParaRPr/>
            </a:p>
          </p:txBody>
        </p:sp>
        <p:pic>
          <p:nvPicPr>
            <p:cNvPr id="23" name="object 23"/>
            <p:cNvPicPr/>
            <p:nvPr/>
          </p:nvPicPr>
          <p:blipFill>
            <a:blip r:embed="rId9" cstate="print"/>
            <a:stretch>
              <a:fillRect/>
            </a:stretch>
          </p:blipFill>
          <p:spPr>
            <a:xfrm>
              <a:off x="7494270" y="4080002"/>
              <a:ext cx="323189" cy="199517"/>
            </a:xfrm>
            <a:prstGeom prst="rect">
              <a:avLst/>
            </a:prstGeom>
          </p:spPr>
        </p:pic>
      </p:grpSp>
      <p:pic>
        <p:nvPicPr>
          <p:cNvPr id="24" name="object 24"/>
          <p:cNvPicPr/>
          <p:nvPr/>
        </p:nvPicPr>
        <p:blipFill>
          <a:blip r:embed="rId10" cstate="print"/>
          <a:stretch>
            <a:fillRect/>
          </a:stretch>
        </p:blipFill>
        <p:spPr>
          <a:xfrm>
            <a:off x="10576941" y="4341329"/>
            <a:ext cx="524586" cy="496862"/>
          </a:xfrm>
          <a:prstGeom prst="rect">
            <a:avLst/>
          </a:prstGeom>
        </p:spPr>
      </p:pic>
      <p:grpSp>
        <p:nvGrpSpPr>
          <p:cNvPr id="25" name="object 25"/>
          <p:cNvGrpSpPr/>
          <p:nvPr/>
        </p:nvGrpSpPr>
        <p:grpSpPr>
          <a:xfrm>
            <a:off x="4566158" y="4252467"/>
            <a:ext cx="831850" cy="821690"/>
            <a:chOff x="4566158" y="4252467"/>
            <a:chExt cx="831850" cy="821690"/>
          </a:xfrm>
        </p:grpSpPr>
        <p:sp>
          <p:nvSpPr>
            <p:cNvPr id="26" name="object 26"/>
            <p:cNvSpPr/>
            <p:nvPr/>
          </p:nvSpPr>
          <p:spPr>
            <a:xfrm>
              <a:off x="4566158" y="4252467"/>
              <a:ext cx="831850" cy="821690"/>
            </a:xfrm>
            <a:custGeom>
              <a:avLst/>
              <a:gdLst/>
              <a:ahLst/>
              <a:cxnLst/>
              <a:rect l="l" t="t" r="r" b="b"/>
              <a:pathLst>
                <a:path w="831850" h="821689">
                  <a:moveTo>
                    <a:pt x="415925" y="0"/>
                  </a:moveTo>
                  <a:lnTo>
                    <a:pt x="341121" y="6603"/>
                  </a:lnTo>
                  <a:lnTo>
                    <a:pt x="270763" y="25653"/>
                  </a:lnTo>
                  <a:lnTo>
                    <a:pt x="205993" y="56006"/>
                  </a:lnTo>
                  <a:lnTo>
                    <a:pt x="147954" y="96519"/>
                  </a:lnTo>
                  <a:lnTo>
                    <a:pt x="97789" y="146049"/>
                  </a:lnTo>
                  <a:lnTo>
                    <a:pt x="56768" y="203453"/>
                  </a:lnTo>
                  <a:lnTo>
                    <a:pt x="26034" y="267461"/>
                  </a:lnTo>
                  <a:lnTo>
                    <a:pt x="6730" y="336930"/>
                  </a:lnTo>
                  <a:lnTo>
                    <a:pt x="0" y="410717"/>
                  </a:lnTo>
                  <a:lnTo>
                    <a:pt x="1650" y="448182"/>
                  </a:lnTo>
                  <a:lnTo>
                    <a:pt x="14858" y="519937"/>
                  </a:lnTo>
                  <a:lnTo>
                    <a:pt x="40004" y="586866"/>
                  </a:lnTo>
                  <a:lnTo>
                    <a:pt x="76072" y="647699"/>
                  </a:lnTo>
                  <a:lnTo>
                    <a:pt x="121792" y="701293"/>
                  </a:lnTo>
                  <a:lnTo>
                    <a:pt x="176021" y="746378"/>
                  </a:lnTo>
                  <a:lnTo>
                    <a:pt x="237616" y="782065"/>
                  </a:lnTo>
                  <a:lnTo>
                    <a:pt x="305307" y="806957"/>
                  </a:lnTo>
                  <a:lnTo>
                    <a:pt x="377951" y="819911"/>
                  </a:lnTo>
                  <a:lnTo>
                    <a:pt x="415925" y="821562"/>
                  </a:lnTo>
                  <a:lnTo>
                    <a:pt x="453770" y="819911"/>
                  </a:lnTo>
                  <a:lnTo>
                    <a:pt x="526414" y="806957"/>
                  </a:lnTo>
                  <a:lnTo>
                    <a:pt x="594105" y="782065"/>
                  </a:lnTo>
                  <a:lnTo>
                    <a:pt x="655701" y="746378"/>
                  </a:lnTo>
                  <a:lnTo>
                    <a:pt x="709929" y="701293"/>
                  </a:lnTo>
                  <a:lnTo>
                    <a:pt x="755650" y="647699"/>
                  </a:lnTo>
                  <a:lnTo>
                    <a:pt x="791717" y="586866"/>
                  </a:lnTo>
                  <a:lnTo>
                    <a:pt x="816863" y="519937"/>
                  </a:lnTo>
                  <a:lnTo>
                    <a:pt x="830071" y="448182"/>
                  </a:lnTo>
                  <a:lnTo>
                    <a:pt x="831722" y="410717"/>
                  </a:lnTo>
                  <a:lnTo>
                    <a:pt x="830071" y="373379"/>
                  </a:lnTo>
                  <a:lnTo>
                    <a:pt x="816863" y="301624"/>
                  </a:lnTo>
                  <a:lnTo>
                    <a:pt x="791717" y="234695"/>
                  </a:lnTo>
                  <a:lnTo>
                    <a:pt x="755650" y="173862"/>
                  </a:lnTo>
                  <a:lnTo>
                    <a:pt x="709929" y="120268"/>
                  </a:lnTo>
                  <a:lnTo>
                    <a:pt x="655701" y="75183"/>
                  </a:lnTo>
                  <a:lnTo>
                    <a:pt x="594105" y="39496"/>
                  </a:lnTo>
                  <a:lnTo>
                    <a:pt x="526414" y="14604"/>
                  </a:lnTo>
                  <a:lnTo>
                    <a:pt x="453770" y="1650"/>
                  </a:lnTo>
                  <a:lnTo>
                    <a:pt x="415925" y="0"/>
                  </a:lnTo>
                  <a:close/>
                </a:path>
              </a:pathLst>
            </a:custGeom>
            <a:solidFill>
              <a:srgbClr val="D9D9D9"/>
            </a:solidFill>
          </p:spPr>
          <p:txBody>
            <a:bodyPr wrap="square" lIns="0" tIns="0" rIns="0" bIns="0" rtlCol="0"/>
            <a:lstStyle/>
            <a:p>
              <a:endParaRPr/>
            </a:p>
          </p:txBody>
        </p:sp>
        <p:pic>
          <p:nvPicPr>
            <p:cNvPr id="27" name="object 27"/>
            <p:cNvPicPr/>
            <p:nvPr/>
          </p:nvPicPr>
          <p:blipFill>
            <a:blip r:embed="rId11" cstate="print"/>
            <a:stretch>
              <a:fillRect/>
            </a:stretch>
          </p:blipFill>
          <p:spPr>
            <a:xfrm>
              <a:off x="4746117" y="4514621"/>
              <a:ext cx="471881" cy="291312"/>
            </a:xfrm>
            <a:prstGeom prst="rect">
              <a:avLst/>
            </a:prstGeom>
          </p:spPr>
        </p:pic>
      </p:grpSp>
      <p:sp>
        <p:nvSpPr>
          <p:cNvPr id="28" name="object 28"/>
          <p:cNvSpPr txBox="1"/>
          <p:nvPr/>
        </p:nvSpPr>
        <p:spPr>
          <a:xfrm>
            <a:off x="10574781" y="5223509"/>
            <a:ext cx="665480" cy="391160"/>
          </a:xfrm>
          <a:prstGeom prst="rect">
            <a:avLst/>
          </a:prstGeom>
        </p:spPr>
        <p:txBody>
          <a:bodyPr vert="horz" wrap="square" lIns="0" tIns="12700" rIns="0" bIns="0" rtlCol="0">
            <a:spAutoFit/>
          </a:bodyPr>
          <a:lstStyle/>
          <a:p>
            <a:pPr marL="12700">
              <a:lnSpc>
                <a:spcPct val="100000"/>
              </a:lnSpc>
              <a:spcBef>
                <a:spcPts val="100"/>
              </a:spcBef>
            </a:pPr>
            <a:r>
              <a:rPr sz="2400" b="1" spc="-110" dirty="0">
                <a:latin typeface="Trebuchet MS"/>
                <a:cs typeface="Trebuchet MS"/>
              </a:rPr>
              <a:t>Crise</a:t>
            </a:r>
            <a:endParaRPr sz="2400">
              <a:latin typeface="Trebuchet MS"/>
              <a:cs typeface="Trebuchet MS"/>
            </a:endParaRPr>
          </a:p>
        </p:txBody>
      </p:sp>
      <p:sp>
        <p:nvSpPr>
          <p:cNvPr id="29" name="object 29"/>
          <p:cNvSpPr txBox="1"/>
          <p:nvPr/>
        </p:nvSpPr>
        <p:spPr>
          <a:xfrm>
            <a:off x="6801739" y="5274970"/>
            <a:ext cx="1906905" cy="632460"/>
          </a:xfrm>
          <a:prstGeom prst="rect">
            <a:avLst/>
          </a:prstGeom>
        </p:spPr>
        <p:txBody>
          <a:bodyPr vert="horz" wrap="square" lIns="0" tIns="12700" rIns="0" bIns="0" rtlCol="0">
            <a:spAutoFit/>
          </a:bodyPr>
          <a:lstStyle/>
          <a:p>
            <a:pPr marL="12700">
              <a:lnSpc>
                <a:spcPts val="2390"/>
              </a:lnSpc>
              <a:spcBef>
                <a:spcPts val="100"/>
              </a:spcBef>
            </a:pPr>
            <a:r>
              <a:rPr sz="2400" b="1" spc="-10" dirty="0">
                <a:latin typeface="Calibri"/>
                <a:cs typeface="Calibri"/>
              </a:rPr>
              <a:t>Action</a:t>
            </a:r>
            <a:endParaRPr sz="2400">
              <a:latin typeface="Calibri"/>
              <a:cs typeface="Calibri"/>
            </a:endParaRPr>
          </a:p>
          <a:p>
            <a:pPr marL="289560">
              <a:lnSpc>
                <a:spcPts val="2390"/>
              </a:lnSpc>
            </a:pPr>
            <a:r>
              <a:rPr sz="2400" b="1" spc="-10" dirty="0">
                <a:latin typeface="Calibri"/>
                <a:cs typeface="Calibri"/>
              </a:rPr>
              <a:t>anticipatoire</a:t>
            </a:r>
            <a:endParaRPr sz="2400">
              <a:latin typeface="Calibri"/>
              <a:cs typeface="Calibri"/>
            </a:endParaRPr>
          </a:p>
        </p:txBody>
      </p:sp>
      <p:sp>
        <p:nvSpPr>
          <p:cNvPr id="30" name="object 30"/>
          <p:cNvSpPr txBox="1"/>
          <p:nvPr/>
        </p:nvSpPr>
        <p:spPr>
          <a:xfrm>
            <a:off x="3064001" y="5223128"/>
            <a:ext cx="840105" cy="681355"/>
          </a:xfrm>
          <a:prstGeom prst="rect">
            <a:avLst/>
          </a:prstGeom>
        </p:spPr>
        <p:txBody>
          <a:bodyPr vert="horz" wrap="square" lIns="0" tIns="12700" rIns="0" bIns="0" rtlCol="0">
            <a:spAutoFit/>
          </a:bodyPr>
          <a:lstStyle/>
          <a:p>
            <a:pPr marL="12700">
              <a:lnSpc>
                <a:spcPts val="1830"/>
              </a:lnSpc>
              <a:spcBef>
                <a:spcPts val="100"/>
              </a:spcBef>
            </a:pPr>
            <a:r>
              <a:rPr sz="1800" b="1" spc="-10" dirty="0">
                <a:latin typeface="Trebuchet MS"/>
                <a:cs typeface="Trebuchet MS"/>
              </a:rPr>
              <a:t>Plans</a:t>
            </a:r>
            <a:endParaRPr sz="1800">
              <a:latin typeface="Trebuchet MS"/>
              <a:cs typeface="Trebuchet MS"/>
            </a:endParaRPr>
          </a:p>
          <a:p>
            <a:pPr marL="12700">
              <a:lnSpc>
                <a:spcPts val="1500"/>
              </a:lnSpc>
            </a:pPr>
            <a:r>
              <a:rPr sz="1800" b="1" spc="-65" dirty="0">
                <a:latin typeface="Trebuchet MS"/>
                <a:cs typeface="Trebuchet MS"/>
              </a:rPr>
              <a:t>d’action</a:t>
            </a:r>
            <a:endParaRPr sz="1800">
              <a:latin typeface="Trebuchet MS"/>
              <a:cs typeface="Trebuchet MS"/>
            </a:endParaRPr>
          </a:p>
          <a:p>
            <a:pPr marL="12700">
              <a:lnSpc>
                <a:spcPts val="1830"/>
              </a:lnSpc>
            </a:pPr>
            <a:r>
              <a:rPr sz="1800" b="1" spc="-10" dirty="0">
                <a:latin typeface="Trebuchet MS"/>
                <a:cs typeface="Trebuchet MS"/>
              </a:rPr>
              <a:t>établis</a:t>
            </a:r>
            <a:endParaRPr sz="1800">
              <a:latin typeface="Trebuchet MS"/>
              <a:cs typeface="Trebuchet MS"/>
            </a:endParaRPr>
          </a:p>
        </p:txBody>
      </p:sp>
      <p:sp>
        <p:nvSpPr>
          <p:cNvPr id="31" name="object 31"/>
          <p:cNvSpPr txBox="1"/>
          <p:nvPr/>
        </p:nvSpPr>
        <p:spPr>
          <a:xfrm>
            <a:off x="4458715" y="5277992"/>
            <a:ext cx="1228090" cy="299720"/>
          </a:xfrm>
          <a:prstGeom prst="rect">
            <a:avLst/>
          </a:prstGeom>
        </p:spPr>
        <p:txBody>
          <a:bodyPr vert="horz" wrap="square" lIns="0" tIns="12700" rIns="0" bIns="0" rtlCol="0">
            <a:spAutoFit/>
          </a:bodyPr>
          <a:lstStyle/>
          <a:p>
            <a:pPr marL="12700">
              <a:lnSpc>
                <a:spcPct val="100000"/>
              </a:lnSpc>
              <a:spcBef>
                <a:spcPts val="100"/>
              </a:spcBef>
            </a:pPr>
            <a:r>
              <a:rPr sz="1800" spc="-90" dirty="0">
                <a:latin typeface="Trebuchet MS"/>
                <a:cs typeface="Trebuchet MS"/>
              </a:rPr>
              <a:t>Financement</a:t>
            </a:r>
            <a:endParaRPr sz="1800">
              <a:latin typeface="Trebuchet MS"/>
              <a:cs typeface="Trebuchet MS"/>
            </a:endParaRPr>
          </a:p>
        </p:txBody>
      </p:sp>
      <p:sp>
        <p:nvSpPr>
          <p:cNvPr id="32" name="object 32"/>
          <p:cNvSpPr txBox="1"/>
          <p:nvPr/>
        </p:nvSpPr>
        <p:spPr>
          <a:xfrm>
            <a:off x="4583684" y="5454802"/>
            <a:ext cx="1306195" cy="299720"/>
          </a:xfrm>
          <a:prstGeom prst="rect">
            <a:avLst/>
          </a:prstGeom>
        </p:spPr>
        <p:txBody>
          <a:bodyPr vert="horz" wrap="square" lIns="0" tIns="12700" rIns="0" bIns="0" rtlCol="0">
            <a:spAutoFit/>
          </a:bodyPr>
          <a:lstStyle/>
          <a:p>
            <a:pPr marL="12700">
              <a:lnSpc>
                <a:spcPct val="100000"/>
              </a:lnSpc>
              <a:spcBef>
                <a:spcPts val="100"/>
              </a:spcBef>
            </a:pPr>
            <a:r>
              <a:rPr sz="1800" b="1" spc="-114" dirty="0">
                <a:latin typeface="Trebuchet MS"/>
                <a:cs typeface="Trebuchet MS"/>
              </a:rPr>
              <a:t>pré-</a:t>
            </a:r>
            <a:r>
              <a:rPr sz="1800" b="1" spc="-85" dirty="0">
                <a:latin typeface="Trebuchet MS"/>
                <a:cs typeface="Trebuchet MS"/>
              </a:rPr>
              <a:t>positioné</a:t>
            </a:r>
            <a:endParaRPr sz="1800">
              <a:latin typeface="Trebuchet MS"/>
              <a:cs typeface="Trebuchet MS"/>
            </a:endParaRPr>
          </a:p>
        </p:txBody>
      </p:sp>
      <p:sp>
        <p:nvSpPr>
          <p:cNvPr id="33" name="object 33"/>
          <p:cNvSpPr txBox="1">
            <a:spLocks noGrp="1"/>
          </p:cNvSpPr>
          <p:nvPr>
            <p:ph type="title"/>
          </p:nvPr>
        </p:nvSpPr>
        <p:spPr>
          <a:xfrm>
            <a:off x="152400" y="304800"/>
            <a:ext cx="3962400" cy="2598147"/>
          </a:xfrm>
          <a:prstGeom prst="rect">
            <a:avLst/>
          </a:prstGeom>
        </p:spPr>
        <p:txBody>
          <a:bodyPr vert="horz" wrap="square" lIns="0" tIns="12700" rIns="0" bIns="0" rtlCol="0">
            <a:spAutoFit/>
          </a:bodyPr>
          <a:lstStyle/>
          <a:p>
            <a:pPr marL="12700" marR="5080" algn="just">
              <a:lnSpc>
                <a:spcPct val="100000"/>
              </a:lnSpc>
              <a:spcBef>
                <a:spcPts val="100"/>
              </a:spcBef>
            </a:pPr>
            <a:r>
              <a:rPr lang="fr-FR" sz="2400" dirty="0" err="1">
                <a:solidFill>
                  <a:schemeClr val="tx1"/>
                </a:solidFill>
              </a:rPr>
              <a:t>Anticipatory</a:t>
            </a:r>
            <a:r>
              <a:rPr lang="fr-FR" sz="2400" dirty="0">
                <a:solidFill>
                  <a:schemeClr val="tx1"/>
                </a:solidFill>
              </a:rPr>
              <a:t> action </a:t>
            </a:r>
            <a:r>
              <a:rPr lang="en-US" sz="2400" dirty="0">
                <a:solidFill>
                  <a:schemeClr val="tx1"/>
                </a:solidFill>
              </a:rPr>
              <a:t>refers to measures taken to reduce the humanitarian impacts of a predicted hazard before it occurs or before its most acute impacts are </a:t>
            </a:r>
            <a:r>
              <a:rPr lang="en-US" sz="2400" dirty="0" smtClean="0">
                <a:solidFill>
                  <a:schemeClr val="tx1"/>
                </a:solidFill>
              </a:rPr>
              <a:t>felt</a:t>
            </a:r>
            <a:endParaRPr lang="fr-FR" sz="2400" dirty="0">
              <a:solidFill>
                <a:schemeClr val="tx1"/>
              </a:solidFill>
            </a:endParaRPr>
          </a:p>
        </p:txBody>
      </p:sp>
      <p:pic>
        <p:nvPicPr>
          <p:cNvPr id="34" name="object 34"/>
          <p:cNvPicPr/>
          <p:nvPr/>
        </p:nvPicPr>
        <p:blipFill>
          <a:blip r:embed="rId12" cstate="print"/>
          <a:stretch>
            <a:fillRect/>
          </a:stretch>
        </p:blipFill>
        <p:spPr>
          <a:xfrm>
            <a:off x="7093966" y="4369727"/>
            <a:ext cx="659447" cy="821143"/>
          </a:xfrm>
          <a:prstGeom prst="rect">
            <a:avLst/>
          </a:prstGeom>
        </p:spPr>
      </p:pic>
      <p:sp>
        <p:nvSpPr>
          <p:cNvPr id="35" name="object 35"/>
          <p:cNvSpPr txBox="1"/>
          <p:nvPr/>
        </p:nvSpPr>
        <p:spPr>
          <a:xfrm>
            <a:off x="1285494" y="1959355"/>
            <a:ext cx="9812020" cy="884858"/>
          </a:xfrm>
          <a:prstGeom prst="rect">
            <a:avLst/>
          </a:prstGeom>
        </p:spPr>
        <p:txBody>
          <a:bodyPr vert="horz" wrap="square" lIns="0" tIns="12700" rIns="0" bIns="0" rtlCol="0">
            <a:spAutoFit/>
          </a:bodyPr>
          <a:lstStyle/>
          <a:p>
            <a:pPr marR="473709" algn="ctr">
              <a:lnSpc>
                <a:spcPts val="3440"/>
              </a:lnSpc>
              <a:spcBef>
                <a:spcPts val="610"/>
              </a:spcBef>
            </a:pPr>
            <a:r>
              <a:rPr sz="3200" b="1" spc="-10" dirty="0">
                <a:latin typeface="Calibri"/>
                <a:cs typeface="Calibri"/>
              </a:rPr>
              <a:t>PREVISION</a:t>
            </a:r>
            <a:endParaRPr sz="3200" dirty="0">
              <a:latin typeface="Calibri"/>
              <a:cs typeface="Calibri"/>
            </a:endParaRPr>
          </a:p>
          <a:p>
            <a:pPr marL="6684645" algn="ctr">
              <a:lnSpc>
                <a:spcPts val="3440"/>
              </a:lnSpc>
            </a:pPr>
            <a:r>
              <a:rPr sz="3200" b="1" spc="-10" dirty="0">
                <a:latin typeface="Calibri"/>
                <a:cs typeface="Calibri"/>
              </a:rPr>
              <a:t>IMPACT</a:t>
            </a:r>
            <a:endParaRPr sz="3200" dirty="0">
              <a:latin typeface="Calibri"/>
              <a:cs typeface="Calibri"/>
            </a:endParaRPr>
          </a:p>
        </p:txBody>
      </p:sp>
      <p:pic>
        <p:nvPicPr>
          <p:cNvPr id="36" name="object 36"/>
          <p:cNvPicPr/>
          <p:nvPr/>
        </p:nvPicPr>
        <p:blipFill>
          <a:blip r:embed="rId13" cstate="print"/>
          <a:stretch>
            <a:fillRect/>
          </a:stretch>
        </p:blipFill>
        <p:spPr>
          <a:xfrm>
            <a:off x="9293479" y="3592067"/>
            <a:ext cx="89153" cy="178054"/>
          </a:xfrm>
          <a:prstGeom prst="rect">
            <a:avLst/>
          </a:prstGeom>
        </p:spPr>
      </p:pic>
      <p:grpSp>
        <p:nvGrpSpPr>
          <p:cNvPr id="37" name="object 37"/>
          <p:cNvGrpSpPr/>
          <p:nvPr/>
        </p:nvGrpSpPr>
        <p:grpSpPr>
          <a:xfrm>
            <a:off x="8966834" y="3686555"/>
            <a:ext cx="1425575" cy="1330960"/>
            <a:chOff x="8966834" y="3686555"/>
            <a:chExt cx="1425575" cy="1330960"/>
          </a:xfrm>
        </p:grpSpPr>
        <p:pic>
          <p:nvPicPr>
            <p:cNvPr id="38" name="object 38"/>
            <p:cNvPicPr/>
            <p:nvPr/>
          </p:nvPicPr>
          <p:blipFill>
            <a:blip r:embed="rId14" cstate="print"/>
            <a:stretch>
              <a:fillRect/>
            </a:stretch>
          </p:blipFill>
          <p:spPr>
            <a:xfrm>
              <a:off x="8966834" y="3918711"/>
              <a:ext cx="178181" cy="89026"/>
            </a:xfrm>
            <a:prstGeom prst="rect">
              <a:avLst/>
            </a:prstGeom>
          </p:spPr>
        </p:pic>
        <p:pic>
          <p:nvPicPr>
            <p:cNvPr id="39" name="object 39"/>
            <p:cNvPicPr/>
            <p:nvPr/>
          </p:nvPicPr>
          <p:blipFill>
            <a:blip r:embed="rId15" cstate="print"/>
            <a:stretch>
              <a:fillRect/>
            </a:stretch>
          </p:blipFill>
          <p:spPr>
            <a:xfrm>
              <a:off x="9063608" y="4086732"/>
              <a:ext cx="151002" cy="151003"/>
            </a:xfrm>
            <a:prstGeom prst="rect">
              <a:avLst/>
            </a:prstGeom>
          </p:spPr>
        </p:pic>
        <p:pic>
          <p:nvPicPr>
            <p:cNvPr id="40" name="object 40"/>
            <p:cNvPicPr/>
            <p:nvPr/>
          </p:nvPicPr>
          <p:blipFill>
            <a:blip r:embed="rId16" cstate="print"/>
            <a:stretch>
              <a:fillRect/>
            </a:stretch>
          </p:blipFill>
          <p:spPr>
            <a:xfrm>
              <a:off x="9063608" y="3688714"/>
              <a:ext cx="151002" cy="151003"/>
            </a:xfrm>
            <a:prstGeom prst="rect">
              <a:avLst/>
            </a:prstGeom>
          </p:spPr>
        </p:pic>
        <p:pic>
          <p:nvPicPr>
            <p:cNvPr id="41" name="object 41"/>
            <p:cNvPicPr/>
            <p:nvPr/>
          </p:nvPicPr>
          <p:blipFill>
            <a:blip r:embed="rId17" cstate="print"/>
            <a:stretch>
              <a:fillRect/>
            </a:stretch>
          </p:blipFill>
          <p:spPr>
            <a:xfrm>
              <a:off x="9293478" y="4156329"/>
              <a:ext cx="89153" cy="178053"/>
            </a:xfrm>
            <a:prstGeom prst="rect">
              <a:avLst/>
            </a:prstGeom>
          </p:spPr>
        </p:pic>
        <p:sp>
          <p:nvSpPr>
            <p:cNvPr id="42" name="object 42"/>
            <p:cNvSpPr/>
            <p:nvPr/>
          </p:nvSpPr>
          <p:spPr>
            <a:xfrm>
              <a:off x="9204451" y="3829557"/>
              <a:ext cx="267335" cy="267335"/>
            </a:xfrm>
            <a:custGeom>
              <a:avLst/>
              <a:gdLst/>
              <a:ahLst/>
              <a:cxnLst/>
              <a:rect l="l" t="t" r="r" b="b"/>
              <a:pathLst>
                <a:path w="267334" h="267335">
                  <a:moveTo>
                    <a:pt x="133603" y="0"/>
                  </a:moveTo>
                  <a:lnTo>
                    <a:pt x="91440" y="6731"/>
                  </a:lnTo>
                  <a:lnTo>
                    <a:pt x="54737" y="25781"/>
                  </a:lnTo>
                  <a:lnTo>
                    <a:pt x="25780" y="54737"/>
                  </a:lnTo>
                  <a:lnTo>
                    <a:pt x="6857" y="91440"/>
                  </a:lnTo>
                  <a:lnTo>
                    <a:pt x="0" y="133604"/>
                  </a:lnTo>
                  <a:lnTo>
                    <a:pt x="6857" y="175768"/>
                  </a:lnTo>
                  <a:lnTo>
                    <a:pt x="25780" y="212471"/>
                  </a:lnTo>
                  <a:lnTo>
                    <a:pt x="54737" y="241427"/>
                  </a:lnTo>
                  <a:lnTo>
                    <a:pt x="91440" y="260350"/>
                  </a:lnTo>
                  <a:lnTo>
                    <a:pt x="133603" y="267208"/>
                  </a:lnTo>
                  <a:lnTo>
                    <a:pt x="175895" y="260350"/>
                  </a:lnTo>
                  <a:lnTo>
                    <a:pt x="212598" y="241427"/>
                  </a:lnTo>
                  <a:lnTo>
                    <a:pt x="241553" y="212471"/>
                  </a:lnTo>
                  <a:lnTo>
                    <a:pt x="260476" y="175895"/>
                  </a:lnTo>
                  <a:lnTo>
                    <a:pt x="267334" y="133604"/>
                  </a:lnTo>
                  <a:lnTo>
                    <a:pt x="260476" y="91313"/>
                  </a:lnTo>
                  <a:lnTo>
                    <a:pt x="241553" y="54737"/>
                  </a:lnTo>
                  <a:lnTo>
                    <a:pt x="212598" y="25781"/>
                  </a:lnTo>
                  <a:lnTo>
                    <a:pt x="175895" y="6731"/>
                  </a:lnTo>
                  <a:lnTo>
                    <a:pt x="133603" y="0"/>
                  </a:lnTo>
                  <a:close/>
                </a:path>
              </a:pathLst>
            </a:custGeom>
            <a:solidFill>
              <a:srgbClr val="E71B25"/>
            </a:solidFill>
          </p:spPr>
          <p:txBody>
            <a:bodyPr wrap="square" lIns="0" tIns="0" rIns="0" bIns="0" rtlCol="0"/>
            <a:lstStyle/>
            <a:p>
              <a:endParaRPr/>
            </a:p>
          </p:txBody>
        </p:sp>
        <p:pic>
          <p:nvPicPr>
            <p:cNvPr id="43" name="object 43"/>
            <p:cNvPicPr/>
            <p:nvPr/>
          </p:nvPicPr>
          <p:blipFill>
            <a:blip r:embed="rId18" cstate="print"/>
            <a:stretch>
              <a:fillRect/>
            </a:stretch>
          </p:blipFill>
          <p:spPr>
            <a:xfrm>
              <a:off x="9461499" y="4086605"/>
              <a:ext cx="151129" cy="151002"/>
            </a:xfrm>
            <a:prstGeom prst="rect">
              <a:avLst/>
            </a:prstGeom>
          </p:spPr>
        </p:pic>
        <p:pic>
          <p:nvPicPr>
            <p:cNvPr id="44" name="object 44"/>
            <p:cNvPicPr/>
            <p:nvPr/>
          </p:nvPicPr>
          <p:blipFill>
            <a:blip r:embed="rId19" cstate="print"/>
            <a:stretch>
              <a:fillRect/>
            </a:stretch>
          </p:blipFill>
          <p:spPr>
            <a:xfrm>
              <a:off x="9461499" y="3686555"/>
              <a:ext cx="153289" cy="153162"/>
            </a:xfrm>
            <a:prstGeom prst="rect">
              <a:avLst/>
            </a:prstGeom>
          </p:spPr>
        </p:pic>
        <p:pic>
          <p:nvPicPr>
            <p:cNvPr id="45" name="object 45"/>
            <p:cNvPicPr/>
            <p:nvPr/>
          </p:nvPicPr>
          <p:blipFill>
            <a:blip r:embed="rId20" cstate="print"/>
            <a:stretch>
              <a:fillRect/>
            </a:stretch>
          </p:blipFill>
          <p:spPr>
            <a:xfrm>
              <a:off x="9531095" y="3918711"/>
              <a:ext cx="178180" cy="89026"/>
            </a:xfrm>
            <a:prstGeom prst="rect">
              <a:avLst/>
            </a:prstGeom>
          </p:spPr>
        </p:pic>
        <p:sp>
          <p:nvSpPr>
            <p:cNvPr id="46" name="object 46"/>
            <p:cNvSpPr/>
            <p:nvPr/>
          </p:nvSpPr>
          <p:spPr>
            <a:xfrm>
              <a:off x="8966834" y="3978020"/>
              <a:ext cx="1425575" cy="1039494"/>
            </a:xfrm>
            <a:custGeom>
              <a:avLst/>
              <a:gdLst/>
              <a:ahLst/>
              <a:cxnLst/>
              <a:rect l="l" t="t" r="r" b="b"/>
              <a:pathLst>
                <a:path w="1425575" h="1039495">
                  <a:moveTo>
                    <a:pt x="1159637" y="0"/>
                  </a:moveTo>
                  <a:lnTo>
                    <a:pt x="1112012" y="5333"/>
                  </a:lnTo>
                  <a:lnTo>
                    <a:pt x="1068197" y="20827"/>
                  </a:lnTo>
                  <a:lnTo>
                    <a:pt x="1029589" y="45211"/>
                  </a:lnTo>
                  <a:lnTo>
                    <a:pt x="997204" y="77088"/>
                  </a:lnTo>
                  <a:lnTo>
                    <a:pt x="972312" y="115442"/>
                  </a:lnTo>
                  <a:lnTo>
                    <a:pt x="956310" y="159003"/>
                  </a:lnTo>
                  <a:lnTo>
                    <a:pt x="950341" y="206501"/>
                  </a:lnTo>
                  <a:lnTo>
                    <a:pt x="950341" y="356361"/>
                  </a:lnTo>
                  <a:lnTo>
                    <a:pt x="871093" y="356361"/>
                  </a:lnTo>
                  <a:lnTo>
                    <a:pt x="816610" y="368045"/>
                  </a:lnTo>
                  <a:lnTo>
                    <a:pt x="777748" y="390016"/>
                  </a:lnTo>
                  <a:lnTo>
                    <a:pt x="746379" y="421385"/>
                  </a:lnTo>
                  <a:lnTo>
                    <a:pt x="724408" y="460247"/>
                  </a:lnTo>
                  <a:lnTo>
                    <a:pt x="713613" y="504824"/>
                  </a:lnTo>
                  <a:lnTo>
                    <a:pt x="712724" y="554989"/>
                  </a:lnTo>
                  <a:lnTo>
                    <a:pt x="688213" y="571118"/>
                  </a:lnTo>
                  <a:lnTo>
                    <a:pt x="669544" y="593216"/>
                  </a:lnTo>
                  <a:lnTo>
                    <a:pt x="657606" y="619505"/>
                  </a:lnTo>
                  <a:lnTo>
                    <a:pt x="653415" y="648461"/>
                  </a:lnTo>
                  <a:lnTo>
                    <a:pt x="667004" y="695959"/>
                  </a:lnTo>
                  <a:lnTo>
                    <a:pt x="697992" y="751204"/>
                  </a:lnTo>
                  <a:lnTo>
                    <a:pt x="732028" y="800607"/>
                  </a:lnTo>
                  <a:lnTo>
                    <a:pt x="755904" y="831722"/>
                  </a:lnTo>
                  <a:lnTo>
                    <a:pt x="757936" y="831976"/>
                  </a:lnTo>
                  <a:lnTo>
                    <a:pt x="759841" y="830452"/>
                  </a:lnTo>
                  <a:lnTo>
                    <a:pt x="782574" y="800607"/>
                  </a:lnTo>
                  <a:lnTo>
                    <a:pt x="816610" y="751204"/>
                  </a:lnTo>
                  <a:lnTo>
                    <a:pt x="847725" y="695959"/>
                  </a:lnTo>
                  <a:lnTo>
                    <a:pt x="861187" y="648588"/>
                  </a:lnTo>
                  <a:lnTo>
                    <a:pt x="856996" y="619378"/>
                  </a:lnTo>
                  <a:lnTo>
                    <a:pt x="845058" y="593216"/>
                  </a:lnTo>
                  <a:lnTo>
                    <a:pt x="826389" y="571245"/>
                  </a:lnTo>
                  <a:lnTo>
                    <a:pt x="801878" y="554989"/>
                  </a:lnTo>
                  <a:lnTo>
                    <a:pt x="801878" y="519683"/>
                  </a:lnTo>
                  <a:lnTo>
                    <a:pt x="807720" y="490854"/>
                  </a:lnTo>
                  <a:lnTo>
                    <a:pt x="823595" y="467232"/>
                  </a:lnTo>
                  <a:lnTo>
                    <a:pt x="847217" y="451357"/>
                  </a:lnTo>
                  <a:lnTo>
                    <a:pt x="876046" y="445515"/>
                  </a:lnTo>
                  <a:lnTo>
                    <a:pt x="950341" y="445515"/>
                  </a:lnTo>
                  <a:lnTo>
                    <a:pt x="950341" y="890904"/>
                  </a:lnTo>
                  <a:lnTo>
                    <a:pt x="74168" y="890904"/>
                  </a:lnTo>
                  <a:lnTo>
                    <a:pt x="45339" y="896746"/>
                  </a:lnTo>
                  <a:lnTo>
                    <a:pt x="21717" y="912748"/>
                  </a:lnTo>
                  <a:lnTo>
                    <a:pt x="5842" y="936243"/>
                  </a:lnTo>
                  <a:lnTo>
                    <a:pt x="0" y="965199"/>
                  </a:lnTo>
                  <a:lnTo>
                    <a:pt x="5842" y="994155"/>
                  </a:lnTo>
                  <a:lnTo>
                    <a:pt x="21717" y="1017651"/>
                  </a:lnTo>
                  <a:lnTo>
                    <a:pt x="45339" y="1033652"/>
                  </a:lnTo>
                  <a:lnTo>
                    <a:pt x="74168" y="1039494"/>
                  </a:lnTo>
                  <a:lnTo>
                    <a:pt x="1351280" y="1039494"/>
                  </a:lnTo>
                  <a:lnTo>
                    <a:pt x="1380109" y="1033652"/>
                  </a:lnTo>
                  <a:lnTo>
                    <a:pt x="1403731" y="1017651"/>
                  </a:lnTo>
                  <a:lnTo>
                    <a:pt x="1419606" y="994028"/>
                  </a:lnTo>
                  <a:lnTo>
                    <a:pt x="1425448" y="965199"/>
                  </a:lnTo>
                  <a:lnTo>
                    <a:pt x="1419606" y="936243"/>
                  </a:lnTo>
                  <a:lnTo>
                    <a:pt x="1403731" y="912748"/>
                  </a:lnTo>
                  <a:lnTo>
                    <a:pt x="1380109" y="896746"/>
                  </a:lnTo>
                  <a:lnTo>
                    <a:pt x="1351280" y="890904"/>
                  </a:lnTo>
                  <a:lnTo>
                    <a:pt x="1039495" y="890904"/>
                  </a:lnTo>
                  <a:lnTo>
                    <a:pt x="1039495" y="206501"/>
                  </a:lnTo>
                  <a:lnTo>
                    <a:pt x="1049655" y="160527"/>
                  </a:lnTo>
                  <a:lnTo>
                    <a:pt x="1075563" y="123189"/>
                  </a:lnTo>
                  <a:lnTo>
                    <a:pt x="1113409" y="98170"/>
                  </a:lnTo>
                  <a:lnTo>
                    <a:pt x="1159637" y="89026"/>
                  </a:lnTo>
                  <a:lnTo>
                    <a:pt x="1205230" y="98297"/>
                  </a:lnTo>
                  <a:lnTo>
                    <a:pt x="1242568" y="123443"/>
                  </a:lnTo>
                  <a:lnTo>
                    <a:pt x="1267714" y="160781"/>
                  </a:lnTo>
                  <a:lnTo>
                    <a:pt x="1276985" y="206501"/>
                  </a:lnTo>
                  <a:lnTo>
                    <a:pt x="1276985" y="228345"/>
                  </a:lnTo>
                  <a:lnTo>
                    <a:pt x="1252474" y="244601"/>
                  </a:lnTo>
                  <a:lnTo>
                    <a:pt x="1233805" y="266572"/>
                  </a:lnTo>
                  <a:lnTo>
                    <a:pt x="1221867" y="292861"/>
                  </a:lnTo>
                  <a:lnTo>
                    <a:pt x="1217549" y="321944"/>
                  </a:lnTo>
                  <a:lnTo>
                    <a:pt x="1231138" y="369442"/>
                  </a:lnTo>
                  <a:lnTo>
                    <a:pt x="1262253" y="424687"/>
                  </a:lnTo>
                  <a:lnTo>
                    <a:pt x="1296289" y="473963"/>
                  </a:lnTo>
                  <a:lnTo>
                    <a:pt x="1320038" y="505078"/>
                  </a:lnTo>
                  <a:lnTo>
                    <a:pt x="1322070" y="505332"/>
                  </a:lnTo>
                  <a:lnTo>
                    <a:pt x="1323848" y="504062"/>
                  </a:lnTo>
                  <a:lnTo>
                    <a:pt x="1346835" y="473963"/>
                  </a:lnTo>
                  <a:lnTo>
                    <a:pt x="1380871" y="424687"/>
                  </a:lnTo>
                  <a:lnTo>
                    <a:pt x="1411859" y="369442"/>
                  </a:lnTo>
                  <a:lnTo>
                    <a:pt x="1425448" y="321944"/>
                  </a:lnTo>
                  <a:lnTo>
                    <a:pt x="1421257" y="292861"/>
                  </a:lnTo>
                  <a:lnTo>
                    <a:pt x="1409319" y="266572"/>
                  </a:lnTo>
                  <a:lnTo>
                    <a:pt x="1390650" y="244601"/>
                  </a:lnTo>
                  <a:lnTo>
                    <a:pt x="1366139" y="228345"/>
                  </a:lnTo>
                  <a:lnTo>
                    <a:pt x="1366012" y="205358"/>
                  </a:lnTo>
                  <a:lnTo>
                    <a:pt x="1360551" y="159130"/>
                  </a:lnTo>
                  <a:lnTo>
                    <a:pt x="1345057" y="115696"/>
                  </a:lnTo>
                  <a:lnTo>
                    <a:pt x="1320673" y="77342"/>
                  </a:lnTo>
                  <a:lnTo>
                    <a:pt x="1288669" y="45465"/>
                  </a:lnTo>
                  <a:lnTo>
                    <a:pt x="1250315" y="21081"/>
                  </a:lnTo>
                  <a:lnTo>
                    <a:pt x="1206881" y="5460"/>
                  </a:lnTo>
                  <a:lnTo>
                    <a:pt x="1159637" y="0"/>
                  </a:lnTo>
                  <a:close/>
                </a:path>
              </a:pathLst>
            </a:custGeom>
            <a:solidFill>
              <a:srgbClr val="E71B25"/>
            </a:solidFill>
          </p:spPr>
          <p:txBody>
            <a:bodyPr wrap="square" lIns="0" tIns="0" rIns="0" bIns="0" rtlCol="0"/>
            <a:lstStyle/>
            <a:p>
              <a:endParaRPr/>
            </a:p>
          </p:txBody>
        </p:sp>
      </p:grpSp>
    </p:spTree>
  </p:cSld>
  <p:clrMapOvr>
    <a:masterClrMapping/>
  </p:clrMapOvr>
  <p:timing>
    <p:tnLst>
      <p:par>
        <p:cTn id="1" dur="indefinite" restart="never" nodeType="tmRoot"/>
      </p:par>
    </p:tnLst>
  </p:timing>
  <p:extLst mod="1">
    <p:ext uri="{6950BFC3-D8DA-4A85-94F7-54DA5524770B}">
      <p188:commentRel xmlns="" xmlns:p188="http://schemas.microsoft.com/office/powerpoint/2018/8/main" r:id="rId21"/>
    </p:ext>
  </p:extLs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90877" y="1988409"/>
            <a:ext cx="8757920" cy="4076700"/>
            <a:chOff x="1690877" y="1988409"/>
            <a:chExt cx="8757920" cy="4076700"/>
          </a:xfrm>
        </p:grpSpPr>
        <p:sp>
          <p:nvSpPr>
            <p:cNvPr id="3" name="object 3"/>
            <p:cNvSpPr/>
            <p:nvPr/>
          </p:nvSpPr>
          <p:spPr>
            <a:xfrm>
              <a:off x="3057905" y="2040763"/>
              <a:ext cx="6159500" cy="3971925"/>
            </a:xfrm>
            <a:custGeom>
              <a:avLst/>
              <a:gdLst/>
              <a:ahLst/>
              <a:cxnLst/>
              <a:rect l="l" t="t" r="r" b="b"/>
              <a:pathLst>
                <a:path w="6159500" h="3971925">
                  <a:moveTo>
                    <a:pt x="1133094" y="0"/>
                  </a:moveTo>
                  <a:lnTo>
                    <a:pt x="1175766" y="42799"/>
                  </a:lnTo>
                  <a:lnTo>
                    <a:pt x="1218438" y="83947"/>
                  </a:lnTo>
                  <a:lnTo>
                    <a:pt x="1261109" y="123698"/>
                  </a:lnTo>
                  <a:lnTo>
                    <a:pt x="1303782" y="162051"/>
                  </a:lnTo>
                  <a:lnTo>
                    <a:pt x="1346454" y="198882"/>
                  </a:lnTo>
                  <a:lnTo>
                    <a:pt x="1389126" y="234187"/>
                  </a:lnTo>
                  <a:lnTo>
                    <a:pt x="1431797" y="268224"/>
                  </a:lnTo>
                  <a:lnTo>
                    <a:pt x="1474470" y="300863"/>
                  </a:lnTo>
                  <a:lnTo>
                    <a:pt x="1517142" y="332104"/>
                  </a:lnTo>
                  <a:lnTo>
                    <a:pt x="1559686" y="362076"/>
                  </a:lnTo>
                  <a:lnTo>
                    <a:pt x="1602358" y="390778"/>
                  </a:lnTo>
                  <a:lnTo>
                    <a:pt x="1644904" y="418211"/>
                  </a:lnTo>
                  <a:lnTo>
                    <a:pt x="1687321" y="444500"/>
                  </a:lnTo>
                  <a:lnTo>
                    <a:pt x="1729740" y="469519"/>
                  </a:lnTo>
                  <a:lnTo>
                    <a:pt x="1772031" y="493395"/>
                  </a:lnTo>
                  <a:lnTo>
                    <a:pt x="1814321" y="516127"/>
                  </a:lnTo>
                  <a:lnTo>
                    <a:pt x="1856613" y="537717"/>
                  </a:lnTo>
                  <a:lnTo>
                    <a:pt x="1898649" y="558291"/>
                  </a:lnTo>
                  <a:lnTo>
                    <a:pt x="1940686" y="577723"/>
                  </a:lnTo>
                  <a:lnTo>
                    <a:pt x="1982596" y="596264"/>
                  </a:lnTo>
                  <a:lnTo>
                    <a:pt x="2024507" y="613663"/>
                  </a:lnTo>
                  <a:lnTo>
                    <a:pt x="2066163" y="630174"/>
                  </a:lnTo>
                  <a:lnTo>
                    <a:pt x="2107819" y="645795"/>
                  </a:lnTo>
                  <a:lnTo>
                    <a:pt x="2149221" y="660400"/>
                  </a:lnTo>
                  <a:lnTo>
                    <a:pt x="2190622" y="674242"/>
                  </a:lnTo>
                  <a:lnTo>
                    <a:pt x="2231771" y="687070"/>
                  </a:lnTo>
                  <a:lnTo>
                    <a:pt x="2272792" y="699262"/>
                  </a:lnTo>
                  <a:lnTo>
                    <a:pt x="2313685" y="710564"/>
                  </a:lnTo>
                  <a:lnTo>
                    <a:pt x="2354453" y="721106"/>
                  </a:lnTo>
                  <a:lnTo>
                    <a:pt x="2394966" y="730885"/>
                  </a:lnTo>
                  <a:lnTo>
                    <a:pt x="2435352" y="739901"/>
                  </a:lnTo>
                  <a:lnTo>
                    <a:pt x="2475610" y="748411"/>
                  </a:lnTo>
                  <a:lnTo>
                    <a:pt x="2515616" y="756158"/>
                  </a:lnTo>
                  <a:lnTo>
                    <a:pt x="2535555" y="759713"/>
                  </a:lnTo>
                  <a:lnTo>
                    <a:pt x="2555367" y="763270"/>
                  </a:lnTo>
                  <a:lnTo>
                    <a:pt x="2594991" y="769747"/>
                  </a:lnTo>
                  <a:lnTo>
                    <a:pt x="2634488" y="775715"/>
                  </a:lnTo>
                  <a:lnTo>
                    <a:pt x="2673604" y="781176"/>
                  </a:lnTo>
                  <a:lnTo>
                    <a:pt x="2712593" y="786129"/>
                  </a:lnTo>
                  <a:lnTo>
                    <a:pt x="2751328" y="790575"/>
                  </a:lnTo>
                  <a:lnTo>
                    <a:pt x="2789809" y="794512"/>
                  </a:lnTo>
                  <a:lnTo>
                    <a:pt x="2808985" y="796416"/>
                  </a:lnTo>
                  <a:lnTo>
                    <a:pt x="2828163" y="798067"/>
                  </a:lnTo>
                  <a:lnTo>
                    <a:pt x="2847085" y="799719"/>
                  </a:lnTo>
                  <a:lnTo>
                    <a:pt x="2866135" y="801242"/>
                  </a:lnTo>
                  <a:lnTo>
                    <a:pt x="2885059" y="802766"/>
                  </a:lnTo>
                  <a:lnTo>
                    <a:pt x="2903855" y="804037"/>
                  </a:lnTo>
                  <a:lnTo>
                    <a:pt x="2922651" y="805307"/>
                  </a:lnTo>
                  <a:lnTo>
                    <a:pt x="2941320" y="806576"/>
                  </a:lnTo>
                  <a:lnTo>
                    <a:pt x="2959989" y="807592"/>
                  </a:lnTo>
                  <a:lnTo>
                    <a:pt x="2978658" y="808736"/>
                  </a:lnTo>
                  <a:lnTo>
                    <a:pt x="2997072" y="809625"/>
                  </a:lnTo>
                  <a:lnTo>
                    <a:pt x="3015488" y="810513"/>
                  </a:lnTo>
                  <a:lnTo>
                    <a:pt x="3033903" y="811402"/>
                  </a:lnTo>
                  <a:lnTo>
                    <a:pt x="3052191" y="812164"/>
                  </a:lnTo>
                  <a:lnTo>
                    <a:pt x="3070479" y="812926"/>
                  </a:lnTo>
                  <a:lnTo>
                    <a:pt x="3088640" y="813562"/>
                  </a:lnTo>
                  <a:lnTo>
                    <a:pt x="3106673" y="814197"/>
                  </a:lnTo>
                  <a:lnTo>
                    <a:pt x="3124708" y="814832"/>
                  </a:lnTo>
                  <a:lnTo>
                    <a:pt x="3142615" y="815339"/>
                  </a:lnTo>
                  <a:lnTo>
                    <a:pt x="3160395" y="815848"/>
                  </a:lnTo>
                  <a:lnTo>
                    <a:pt x="3178174" y="816228"/>
                  </a:lnTo>
                  <a:lnTo>
                    <a:pt x="3195828" y="816737"/>
                  </a:lnTo>
                  <a:lnTo>
                    <a:pt x="3213481" y="817117"/>
                  </a:lnTo>
                  <a:lnTo>
                    <a:pt x="3231007" y="817499"/>
                  </a:lnTo>
                  <a:lnTo>
                    <a:pt x="3248406" y="817879"/>
                  </a:lnTo>
                  <a:lnTo>
                    <a:pt x="3265804" y="818134"/>
                  </a:lnTo>
                  <a:lnTo>
                    <a:pt x="3300349" y="818896"/>
                  </a:lnTo>
                  <a:lnTo>
                    <a:pt x="3334511" y="819403"/>
                  </a:lnTo>
                  <a:lnTo>
                    <a:pt x="3351403" y="819785"/>
                  </a:lnTo>
                  <a:lnTo>
                    <a:pt x="3418331" y="821054"/>
                  </a:lnTo>
                  <a:lnTo>
                    <a:pt x="3483737" y="822706"/>
                  </a:lnTo>
                  <a:lnTo>
                    <a:pt x="3547618" y="824864"/>
                  </a:lnTo>
                  <a:lnTo>
                    <a:pt x="3609975" y="827786"/>
                  </a:lnTo>
                  <a:lnTo>
                    <a:pt x="3670808" y="831723"/>
                  </a:lnTo>
                  <a:lnTo>
                    <a:pt x="3729863" y="836929"/>
                  </a:lnTo>
                  <a:lnTo>
                    <a:pt x="3787140" y="843407"/>
                  </a:lnTo>
                  <a:lnTo>
                    <a:pt x="3842766" y="851662"/>
                  </a:lnTo>
                  <a:lnTo>
                    <a:pt x="3896487" y="861822"/>
                  </a:lnTo>
                  <a:lnTo>
                    <a:pt x="3948303" y="874140"/>
                  </a:lnTo>
                  <a:lnTo>
                    <a:pt x="3998214" y="888746"/>
                  </a:lnTo>
                  <a:lnTo>
                    <a:pt x="4046093" y="906017"/>
                  </a:lnTo>
                  <a:lnTo>
                    <a:pt x="4091940" y="926084"/>
                  </a:lnTo>
                  <a:lnTo>
                    <a:pt x="4135754" y="949071"/>
                  </a:lnTo>
                  <a:lnTo>
                    <a:pt x="4177284" y="975487"/>
                  </a:lnTo>
                  <a:lnTo>
                    <a:pt x="4216654" y="1005332"/>
                  </a:lnTo>
                  <a:lnTo>
                    <a:pt x="4253738" y="1038860"/>
                  </a:lnTo>
                  <a:lnTo>
                    <a:pt x="4285234" y="1074292"/>
                  </a:lnTo>
                  <a:lnTo>
                    <a:pt x="4307332" y="1110361"/>
                  </a:lnTo>
                  <a:lnTo>
                    <a:pt x="4325874" y="1148588"/>
                  </a:lnTo>
                  <a:lnTo>
                    <a:pt x="4339971" y="1184021"/>
                  </a:lnTo>
                  <a:lnTo>
                    <a:pt x="4352671" y="1223264"/>
                  </a:lnTo>
                  <a:lnTo>
                    <a:pt x="4363593" y="1265809"/>
                  </a:lnTo>
                  <a:lnTo>
                    <a:pt x="4371975" y="1311275"/>
                  </a:lnTo>
                  <a:lnTo>
                    <a:pt x="4377436" y="1359153"/>
                  </a:lnTo>
                  <a:lnTo>
                    <a:pt x="4379214" y="1408938"/>
                  </a:lnTo>
                  <a:lnTo>
                    <a:pt x="4379087" y="1421638"/>
                  </a:lnTo>
                  <a:lnTo>
                    <a:pt x="4375658" y="1473327"/>
                  </a:lnTo>
                  <a:lnTo>
                    <a:pt x="4367403" y="1525904"/>
                  </a:lnTo>
                  <a:lnTo>
                    <a:pt x="4353687" y="1578864"/>
                  </a:lnTo>
                  <a:lnTo>
                    <a:pt x="4333875" y="1631823"/>
                  </a:lnTo>
                  <a:lnTo>
                    <a:pt x="4307586" y="1684528"/>
                  </a:lnTo>
                  <a:lnTo>
                    <a:pt x="4274185" y="1736089"/>
                  </a:lnTo>
                  <a:lnTo>
                    <a:pt x="4233037" y="1786509"/>
                  </a:lnTo>
                  <a:lnTo>
                    <a:pt x="4196715" y="1823085"/>
                  </a:lnTo>
                  <a:lnTo>
                    <a:pt x="4155567" y="1858391"/>
                  </a:lnTo>
                  <a:lnTo>
                    <a:pt x="4109212" y="1892300"/>
                  </a:lnTo>
                  <a:lnTo>
                    <a:pt x="4075303" y="1914144"/>
                  </a:lnTo>
                  <a:lnTo>
                    <a:pt x="4038980" y="1935099"/>
                  </a:lnTo>
                  <a:lnTo>
                    <a:pt x="4000119" y="1955292"/>
                  </a:lnTo>
                  <a:lnTo>
                    <a:pt x="3958590" y="1974595"/>
                  </a:lnTo>
                  <a:lnTo>
                    <a:pt x="3914521" y="1992884"/>
                  </a:lnTo>
                  <a:lnTo>
                    <a:pt x="3867658" y="2010283"/>
                  </a:lnTo>
                  <a:lnTo>
                    <a:pt x="3817874" y="2026539"/>
                  </a:lnTo>
                  <a:lnTo>
                    <a:pt x="3765296" y="2041652"/>
                  </a:lnTo>
                  <a:lnTo>
                    <a:pt x="3709670" y="2055749"/>
                  </a:lnTo>
                  <a:lnTo>
                    <a:pt x="3651123" y="2068449"/>
                  </a:lnTo>
                  <a:lnTo>
                    <a:pt x="3589401" y="2080006"/>
                  </a:lnTo>
                  <a:lnTo>
                    <a:pt x="3524504" y="2090166"/>
                  </a:lnTo>
                  <a:lnTo>
                    <a:pt x="3456304" y="2098929"/>
                  </a:lnTo>
                  <a:lnTo>
                    <a:pt x="3384930" y="2106295"/>
                  </a:lnTo>
                  <a:lnTo>
                    <a:pt x="3310001" y="2112010"/>
                  </a:lnTo>
                  <a:lnTo>
                    <a:pt x="3271266" y="2114296"/>
                  </a:lnTo>
                  <a:lnTo>
                    <a:pt x="3228974" y="2116201"/>
                  </a:lnTo>
                  <a:lnTo>
                    <a:pt x="3186430" y="2117217"/>
                  </a:lnTo>
                  <a:lnTo>
                    <a:pt x="3165221" y="2117471"/>
                  </a:lnTo>
                  <a:lnTo>
                    <a:pt x="3143885" y="2117471"/>
                  </a:lnTo>
                  <a:lnTo>
                    <a:pt x="3101085" y="2116836"/>
                  </a:lnTo>
                  <a:lnTo>
                    <a:pt x="3058286" y="2115566"/>
                  </a:lnTo>
                  <a:lnTo>
                    <a:pt x="3036823" y="2114550"/>
                  </a:lnTo>
                  <a:lnTo>
                    <a:pt x="3015360" y="2113534"/>
                  </a:lnTo>
                  <a:lnTo>
                    <a:pt x="2972308" y="2110740"/>
                  </a:lnTo>
                  <a:lnTo>
                    <a:pt x="2929128" y="2107184"/>
                  </a:lnTo>
                  <a:lnTo>
                    <a:pt x="2886074" y="2103120"/>
                  </a:lnTo>
                  <a:lnTo>
                    <a:pt x="2842768" y="2098294"/>
                  </a:lnTo>
                  <a:lnTo>
                    <a:pt x="2799588" y="2092960"/>
                  </a:lnTo>
                  <a:lnTo>
                    <a:pt x="2756281" y="2086991"/>
                  </a:lnTo>
                  <a:lnTo>
                    <a:pt x="2712973" y="2080514"/>
                  </a:lnTo>
                  <a:lnTo>
                    <a:pt x="2691257" y="2076958"/>
                  </a:lnTo>
                  <a:lnTo>
                    <a:pt x="2669540" y="2073402"/>
                  </a:lnTo>
                  <a:lnTo>
                    <a:pt x="2647949" y="2069719"/>
                  </a:lnTo>
                  <a:lnTo>
                    <a:pt x="2626233" y="2065782"/>
                  </a:lnTo>
                  <a:lnTo>
                    <a:pt x="2604516" y="2061845"/>
                  </a:lnTo>
                  <a:lnTo>
                    <a:pt x="2561209" y="2053589"/>
                  </a:lnTo>
                  <a:lnTo>
                    <a:pt x="2517902" y="2044827"/>
                  </a:lnTo>
                  <a:lnTo>
                    <a:pt x="2474722" y="2035683"/>
                  </a:lnTo>
                  <a:lnTo>
                    <a:pt x="2431415" y="2026031"/>
                  </a:lnTo>
                  <a:lnTo>
                    <a:pt x="2409824" y="2021205"/>
                  </a:lnTo>
                  <a:lnTo>
                    <a:pt x="2388235" y="2016125"/>
                  </a:lnTo>
                  <a:lnTo>
                    <a:pt x="2366645" y="2011045"/>
                  </a:lnTo>
                  <a:lnTo>
                    <a:pt x="2345182" y="2005838"/>
                  </a:lnTo>
                  <a:lnTo>
                    <a:pt x="2302129" y="1995297"/>
                  </a:lnTo>
                  <a:lnTo>
                    <a:pt x="2259076" y="1984375"/>
                  </a:lnTo>
                  <a:lnTo>
                    <a:pt x="2216277" y="1973199"/>
                  </a:lnTo>
                  <a:lnTo>
                    <a:pt x="2173478" y="1961769"/>
                  </a:lnTo>
                  <a:lnTo>
                    <a:pt x="2152142" y="1955927"/>
                  </a:lnTo>
                  <a:lnTo>
                    <a:pt x="2130806" y="1950085"/>
                  </a:lnTo>
                  <a:lnTo>
                    <a:pt x="2109597" y="1944116"/>
                  </a:lnTo>
                  <a:lnTo>
                    <a:pt x="2088260" y="1938147"/>
                  </a:lnTo>
                  <a:lnTo>
                    <a:pt x="2067052" y="1932178"/>
                  </a:lnTo>
                  <a:lnTo>
                    <a:pt x="2045843" y="1926209"/>
                  </a:lnTo>
                  <a:lnTo>
                    <a:pt x="2024760" y="1920113"/>
                  </a:lnTo>
                  <a:lnTo>
                    <a:pt x="2003679" y="1914017"/>
                  </a:lnTo>
                  <a:lnTo>
                    <a:pt x="1982596" y="1907920"/>
                  </a:lnTo>
                  <a:lnTo>
                    <a:pt x="1961515" y="1901698"/>
                  </a:lnTo>
                  <a:lnTo>
                    <a:pt x="1940559" y="1895475"/>
                  </a:lnTo>
                  <a:lnTo>
                    <a:pt x="1919605" y="1889252"/>
                  </a:lnTo>
                  <a:lnTo>
                    <a:pt x="1898649" y="1883029"/>
                  </a:lnTo>
                  <a:lnTo>
                    <a:pt x="1877821" y="1876806"/>
                  </a:lnTo>
                  <a:lnTo>
                    <a:pt x="1856994" y="1870583"/>
                  </a:lnTo>
                  <a:lnTo>
                    <a:pt x="1836293" y="1864233"/>
                  </a:lnTo>
                  <a:lnTo>
                    <a:pt x="1815465" y="1858010"/>
                  </a:lnTo>
                  <a:lnTo>
                    <a:pt x="1794891" y="1851787"/>
                  </a:lnTo>
                  <a:lnTo>
                    <a:pt x="1774190" y="1845437"/>
                  </a:lnTo>
                  <a:lnTo>
                    <a:pt x="1753616" y="1839214"/>
                  </a:lnTo>
                  <a:lnTo>
                    <a:pt x="1733169" y="1832864"/>
                  </a:lnTo>
                  <a:lnTo>
                    <a:pt x="1712721" y="1826641"/>
                  </a:lnTo>
                  <a:lnTo>
                    <a:pt x="1692274" y="1820418"/>
                  </a:lnTo>
                  <a:lnTo>
                    <a:pt x="1671955" y="1814195"/>
                  </a:lnTo>
                  <a:lnTo>
                    <a:pt x="1651634" y="1807972"/>
                  </a:lnTo>
                  <a:lnTo>
                    <a:pt x="1631442" y="1801749"/>
                  </a:lnTo>
                  <a:lnTo>
                    <a:pt x="1611248" y="1795653"/>
                  </a:lnTo>
                  <a:lnTo>
                    <a:pt x="1591183" y="1789430"/>
                  </a:lnTo>
                  <a:lnTo>
                    <a:pt x="1571117" y="1783334"/>
                  </a:lnTo>
                  <a:lnTo>
                    <a:pt x="1551178" y="1777238"/>
                  </a:lnTo>
                  <a:lnTo>
                    <a:pt x="1531239" y="1771269"/>
                  </a:lnTo>
                  <a:lnTo>
                    <a:pt x="1511427" y="1765300"/>
                  </a:lnTo>
                  <a:lnTo>
                    <a:pt x="1491615" y="1759331"/>
                  </a:lnTo>
                  <a:lnTo>
                    <a:pt x="1471930" y="1753362"/>
                  </a:lnTo>
                  <a:lnTo>
                    <a:pt x="1452245" y="1747520"/>
                  </a:lnTo>
                  <a:lnTo>
                    <a:pt x="1432814" y="1741805"/>
                  </a:lnTo>
                  <a:lnTo>
                    <a:pt x="1413256" y="1736089"/>
                  </a:lnTo>
                  <a:lnTo>
                    <a:pt x="1393824" y="1730375"/>
                  </a:lnTo>
                  <a:lnTo>
                    <a:pt x="1374520" y="1724787"/>
                  </a:lnTo>
                  <a:lnTo>
                    <a:pt x="1355217" y="1719199"/>
                  </a:lnTo>
                  <a:lnTo>
                    <a:pt x="1336167" y="1713738"/>
                  </a:lnTo>
                  <a:lnTo>
                    <a:pt x="1316990" y="1708277"/>
                  </a:lnTo>
                  <a:lnTo>
                    <a:pt x="1297940" y="1702943"/>
                  </a:lnTo>
                  <a:lnTo>
                    <a:pt x="1279017" y="1697736"/>
                  </a:lnTo>
                  <a:lnTo>
                    <a:pt x="1260220" y="1692529"/>
                  </a:lnTo>
                  <a:lnTo>
                    <a:pt x="1241424" y="1687449"/>
                  </a:lnTo>
                  <a:lnTo>
                    <a:pt x="1222756" y="1682369"/>
                  </a:lnTo>
                  <a:lnTo>
                    <a:pt x="1204214" y="1677543"/>
                  </a:lnTo>
                  <a:lnTo>
                    <a:pt x="1185671" y="1672717"/>
                  </a:lnTo>
                  <a:lnTo>
                    <a:pt x="1167257" y="1667891"/>
                  </a:lnTo>
                  <a:lnTo>
                    <a:pt x="1148969" y="1663319"/>
                  </a:lnTo>
                  <a:lnTo>
                    <a:pt x="1130808" y="1658747"/>
                  </a:lnTo>
                  <a:lnTo>
                    <a:pt x="1112646" y="1654429"/>
                  </a:lnTo>
                  <a:lnTo>
                    <a:pt x="1094613" y="1650111"/>
                  </a:lnTo>
                  <a:lnTo>
                    <a:pt x="1076706" y="1645920"/>
                  </a:lnTo>
                  <a:lnTo>
                    <a:pt x="1058798" y="1641856"/>
                  </a:lnTo>
                  <a:lnTo>
                    <a:pt x="1041145" y="1637792"/>
                  </a:lnTo>
                  <a:lnTo>
                    <a:pt x="1023493" y="1633982"/>
                  </a:lnTo>
                  <a:lnTo>
                    <a:pt x="1005967" y="1630299"/>
                  </a:lnTo>
                  <a:lnTo>
                    <a:pt x="988441" y="1626743"/>
                  </a:lnTo>
                  <a:lnTo>
                    <a:pt x="971169" y="1623187"/>
                  </a:lnTo>
                  <a:lnTo>
                    <a:pt x="902969" y="1610868"/>
                  </a:lnTo>
                  <a:lnTo>
                    <a:pt x="836421" y="1600708"/>
                  </a:lnTo>
                  <a:lnTo>
                    <a:pt x="771906" y="1593214"/>
                  </a:lnTo>
                  <a:lnTo>
                    <a:pt x="709168" y="1588389"/>
                  </a:lnTo>
                  <a:lnTo>
                    <a:pt x="648461" y="1586611"/>
                  </a:lnTo>
                  <a:lnTo>
                    <a:pt x="633730" y="1586611"/>
                  </a:lnTo>
                  <a:lnTo>
                    <a:pt x="575691" y="1588770"/>
                  </a:lnTo>
                  <a:lnTo>
                    <a:pt x="519810" y="1594231"/>
                  </a:lnTo>
                  <a:lnTo>
                    <a:pt x="466217" y="1603375"/>
                  </a:lnTo>
                  <a:lnTo>
                    <a:pt x="415035" y="1616329"/>
                  </a:lnTo>
                  <a:lnTo>
                    <a:pt x="366394" y="1633220"/>
                  </a:lnTo>
                  <a:lnTo>
                    <a:pt x="320167" y="1654302"/>
                  </a:lnTo>
                  <a:lnTo>
                    <a:pt x="276479" y="1679829"/>
                  </a:lnTo>
                  <a:lnTo>
                    <a:pt x="235584" y="1709928"/>
                  </a:lnTo>
                  <a:lnTo>
                    <a:pt x="197357" y="1744853"/>
                  </a:lnTo>
                  <a:lnTo>
                    <a:pt x="162051" y="1784731"/>
                  </a:lnTo>
                  <a:lnTo>
                    <a:pt x="129667" y="1829816"/>
                  </a:lnTo>
                  <a:lnTo>
                    <a:pt x="100330" y="1880362"/>
                  </a:lnTo>
                  <a:lnTo>
                    <a:pt x="74041" y="1936495"/>
                  </a:lnTo>
                  <a:lnTo>
                    <a:pt x="50926" y="1998345"/>
                  </a:lnTo>
                  <a:lnTo>
                    <a:pt x="35813" y="2048637"/>
                  </a:lnTo>
                  <a:lnTo>
                    <a:pt x="22479" y="2102485"/>
                  </a:lnTo>
                  <a:lnTo>
                    <a:pt x="14605" y="2140331"/>
                  </a:lnTo>
                  <a:lnTo>
                    <a:pt x="7619" y="2179701"/>
                  </a:lnTo>
                  <a:lnTo>
                    <a:pt x="1905" y="2219960"/>
                  </a:lnTo>
                  <a:lnTo>
                    <a:pt x="0" y="2258568"/>
                  </a:lnTo>
                  <a:lnTo>
                    <a:pt x="381" y="2277110"/>
                  </a:lnTo>
                  <a:lnTo>
                    <a:pt x="7619" y="2330450"/>
                  </a:lnTo>
                  <a:lnTo>
                    <a:pt x="23113" y="2379980"/>
                  </a:lnTo>
                  <a:lnTo>
                    <a:pt x="46862" y="2426081"/>
                  </a:lnTo>
                  <a:lnTo>
                    <a:pt x="78486" y="2468626"/>
                  </a:lnTo>
                  <a:lnTo>
                    <a:pt x="117729" y="2507996"/>
                  </a:lnTo>
                  <a:lnTo>
                    <a:pt x="148081" y="2532507"/>
                  </a:lnTo>
                  <a:lnTo>
                    <a:pt x="181482" y="2555621"/>
                  </a:lnTo>
                  <a:lnTo>
                    <a:pt x="218058" y="2577338"/>
                  </a:lnTo>
                  <a:lnTo>
                    <a:pt x="257682" y="2597912"/>
                  </a:lnTo>
                  <a:lnTo>
                    <a:pt x="300228" y="2617216"/>
                  </a:lnTo>
                  <a:lnTo>
                    <a:pt x="345567" y="2635250"/>
                  </a:lnTo>
                  <a:lnTo>
                    <a:pt x="393699" y="2652268"/>
                  </a:lnTo>
                  <a:lnTo>
                    <a:pt x="444627" y="2668016"/>
                  </a:lnTo>
                  <a:lnTo>
                    <a:pt x="498094" y="2682875"/>
                  </a:lnTo>
                  <a:lnTo>
                    <a:pt x="554228" y="2696591"/>
                  </a:lnTo>
                  <a:lnTo>
                    <a:pt x="612647" y="2709291"/>
                  </a:lnTo>
                  <a:lnTo>
                    <a:pt x="673607" y="2721102"/>
                  </a:lnTo>
                  <a:lnTo>
                    <a:pt x="736727" y="2732024"/>
                  </a:lnTo>
                  <a:lnTo>
                    <a:pt x="802132" y="2742184"/>
                  </a:lnTo>
                  <a:lnTo>
                    <a:pt x="869695" y="2751328"/>
                  </a:lnTo>
                  <a:lnTo>
                    <a:pt x="939292" y="2759837"/>
                  </a:lnTo>
                  <a:lnTo>
                    <a:pt x="1010919" y="2767584"/>
                  </a:lnTo>
                  <a:lnTo>
                    <a:pt x="1084453" y="2774569"/>
                  </a:lnTo>
                  <a:lnTo>
                    <a:pt x="1159764" y="2780919"/>
                  </a:lnTo>
                  <a:lnTo>
                    <a:pt x="1198118" y="2783840"/>
                  </a:lnTo>
                  <a:lnTo>
                    <a:pt x="1236853" y="2786634"/>
                  </a:lnTo>
                  <a:lnTo>
                    <a:pt x="1275969" y="2789301"/>
                  </a:lnTo>
                  <a:lnTo>
                    <a:pt x="1315593" y="2791841"/>
                  </a:lnTo>
                  <a:lnTo>
                    <a:pt x="1355470" y="2794254"/>
                  </a:lnTo>
                  <a:lnTo>
                    <a:pt x="1395857" y="2796540"/>
                  </a:lnTo>
                  <a:lnTo>
                    <a:pt x="1436496" y="2798699"/>
                  </a:lnTo>
                  <a:lnTo>
                    <a:pt x="1477645" y="2800731"/>
                  </a:lnTo>
                  <a:lnTo>
                    <a:pt x="1519046" y="2802636"/>
                  </a:lnTo>
                  <a:lnTo>
                    <a:pt x="1560830" y="2804414"/>
                  </a:lnTo>
                  <a:lnTo>
                    <a:pt x="1602994" y="2806065"/>
                  </a:lnTo>
                  <a:lnTo>
                    <a:pt x="1645411" y="2807716"/>
                  </a:lnTo>
                  <a:lnTo>
                    <a:pt x="1688083" y="2809240"/>
                  </a:lnTo>
                  <a:lnTo>
                    <a:pt x="1731136" y="2810637"/>
                  </a:lnTo>
                  <a:lnTo>
                    <a:pt x="1774570" y="2812034"/>
                  </a:lnTo>
                  <a:lnTo>
                    <a:pt x="1818132" y="2813304"/>
                  </a:lnTo>
                  <a:lnTo>
                    <a:pt x="1862073" y="2814447"/>
                  </a:lnTo>
                  <a:lnTo>
                    <a:pt x="1906270" y="2815590"/>
                  </a:lnTo>
                  <a:lnTo>
                    <a:pt x="1950720" y="2816606"/>
                  </a:lnTo>
                  <a:lnTo>
                    <a:pt x="1995423" y="2817622"/>
                  </a:lnTo>
                  <a:lnTo>
                    <a:pt x="2040255" y="2818638"/>
                  </a:lnTo>
                  <a:lnTo>
                    <a:pt x="2085467" y="2819527"/>
                  </a:lnTo>
                  <a:lnTo>
                    <a:pt x="2130806" y="2820416"/>
                  </a:lnTo>
                  <a:lnTo>
                    <a:pt x="2176272" y="2821305"/>
                  </a:lnTo>
                  <a:lnTo>
                    <a:pt x="2221992" y="2822067"/>
                  </a:lnTo>
                  <a:lnTo>
                    <a:pt x="2267966" y="2822956"/>
                  </a:lnTo>
                  <a:lnTo>
                    <a:pt x="2314067" y="2823718"/>
                  </a:lnTo>
                  <a:lnTo>
                    <a:pt x="2360295" y="2824480"/>
                  </a:lnTo>
                  <a:lnTo>
                    <a:pt x="2406777" y="2825242"/>
                  </a:lnTo>
                  <a:lnTo>
                    <a:pt x="2453259" y="2825877"/>
                  </a:lnTo>
                  <a:lnTo>
                    <a:pt x="2499995" y="2826639"/>
                  </a:lnTo>
                  <a:lnTo>
                    <a:pt x="2546858" y="2827401"/>
                  </a:lnTo>
                  <a:lnTo>
                    <a:pt x="2593721" y="2828163"/>
                  </a:lnTo>
                  <a:lnTo>
                    <a:pt x="2640838" y="2828925"/>
                  </a:lnTo>
                  <a:lnTo>
                    <a:pt x="2687955" y="2829814"/>
                  </a:lnTo>
                  <a:lnTo>
                    <a:pt x="2735198" y="2830576"/>
                  </a:lnTo>
                  <a:lnTo>
                    <a:pt x="2782443" y="2831465"/>
                  </a:lnTo>
                  <a:lnTo>
                    <a:pt x="2829814" y="2832354"/>
                  </a:lnTo>
                  <a:lnTo>
                    <a:pt x="2877185" y="2833370"/>
                  </a:lnTo>
                  <a:lnTo>
                    <a:pt x="2924683" y="2834259"/>
                  </a:lnTo>
                  <a:lnTo>
                    <a:pt x="2972054" y="2835402"/>
                  </a:lnTo>
                  <a:lnTo>
                    <a:pt x="3019552" y="2836418"/>
                  </a:lnTo>
                  <a:lnTo>
                    <a:pt x="3067177" y="2837561"/>
                  </a:lnTo>
                  <a:lnTo>
                    <a:pt x="3114674" y="2838831"/>
                  </a:lnTo>
                  <a:lnTo>
                    <a:pt x="3162172" y="2840101"/>
                  </a:lnTo>
                  <a:lnTo>
                    <a:pt x="3209671" y="2841498"/>
                  </a:lnTo>
                  <a:lnTo>
                    <a:pt x="3257169" y="2843022"/>
                  </a:lnTo>
                  <a:lnTo>
                    <a:pt x="3304540" y="2844546"/>
                  </a:lnTo>
                  <a:lnTo>
                    <a:pt x="3351910" y="2846197"/>
                  </a:lnTo>
                  <a:lnTo>
                    <a:pt x="3399281" y="2847975"/>
                  </a:lnTo>
                  <a:lnTo>
                    <a:pt x="3446526" y="2849753"/>
                  </a:lnTo>
                  <a:lnTo>
                    <a:pt x="3493770" y="2851785"/>
                  </a:lnTo>
                  <a:lnTo>
                    <a:pt x="3540760" y="2853817"/>
                  </a:lnTo>
                  <a:lnTo>
                    <a:pt x="3587877" y="2856103"/>
                  </a:lnTo>
                  <a:lnTo>
                    <a:pt x="3634740" y="2858389"/>
                  </a:lnTo>
                  <a:lnTo>
                    <a:pt x="3681476" y="2860802"/>
                  </a:lnTo>
                  <a:lnTo>
                    <a:pt x="3728085" y="2863342"/>
                  </a:lnTo>
                  <a:lnTo>
                    <a:pt x="3774694" y="2866136"/>
                  </a:lnTo>
                  <a:lnTo>
                    <a:pt x="3821049" y="2869057"/>
                  </a:lnTo>
                  <a:lnTo>
                    <a:pt x="3867277" y="2871978"/>
                  </a:lnTo>
                  <a:lnTo>
                    <a:pt x="3913251" y="2875153"/>
                  </a:lnTo>
                  <a:lnTo>
                    <a:pt x="3959098" y="2878582"/>
                  </a:lnTo>
                  <a:lnTo>
                    <a:pt x="4004818" y="2882011"/>
                  </a:lnTo>
                  <a:lnTo>
                    <a:pt x="4050284" y="2885694"/>
                  </a:lnTo>
                  <a:lnTo>
                    <a:pt x="4095496" y="2889631"/>
                  </a:lnTo>
                  <a:lnTo>
                    <a:pt x="4140580" y="2893568"/>
                  </a:lnTo>
                  <a:lnTo>
                    <a:pt x="4185412" y="2897886"/>
                  </a:lnTo>
                  <a:lnTo>
                    <a:pt x="4229989" y="2902204"/>
                  </a:lnTo>
                  <a:lnTo>
                    <a:pt x="4274312" y="2906903"/>
                  </a:lnTo>
                  <a:lnTo>
                    <a:pt x="4318381" y="2911729"/>
                  </a:lnTo>
                  <a:lnTo>
                    <a:pt x="4362196" y="2916682"/>
                  </a:lnTo>
                  <a:lnTo>
                    <a:pt x="4405757" y="2921889"/>
                  </a:lnTo>
                  <a:lnTo>
                    <a:pt x="4449064" y="2927350"/>
                  </a:lnTo>
                  <a:lnTo>
                    <a:pt x="4491990" y="2933065"/>
                  </a:lnTo>
                  <a:lnTo>
                    <a:pt x="4534662" y="2939034"/>
                  </a:lnTo>
                  <a:lnTo>
                    <a:pt x="4576953" y="2945130"/>
                  </a:lnTo>
                  <a:lnTo>
                    <a:pt x="4618863" y="2951480"/>
                  </a:lnTo>
                  <a:lnTo>
                    <a:pt x="4660519" y="2958084"/>
                  </a:lnTo>
                  <a:lnTo>
                    <a:pt x="4701921" y="2964942"/>
                  </a:lnTo>
                  <a:lnTo>
                    <a:pt x="4742815" y="2972054"/>
                  </a:lnTo>
                  <a:lnTo>
                    <a:pt x="4783455" y="2979420"/>
                  </a:lnTo>
                  <a:lnTo>
                    <a:pt x="4823587" y="2987167"/>
                  </a:lnTo>
                  <a:lnTo>
                    <a:pt x="4863465" y="2995041"/>
                  </a:lnTo>
                  <a:lnTo>
                    <a:pt x="4902835" y="3003169"/>
                  </a:lnTo>
                  <a:lnTo>
                    <a:pt x="4941824" y="3011678"/>
                  </a:lnTo>
                  <a:lnTo>
                    <a:pt x="4980432" y="3020441"/>
                  </a:lnTo>
                  <a:lnTo>
                    <a:pt x="5018659" y="3029458"/>
                  </a:lnTo>
                  <a:lnTo>
                    <a:pt x="5056378" y="3038856"/>
                  </a:lnTo>
                  <a:lnTo>
                    <a:pt x="5093589" y="3048381"/>
                  </a:lnTo>
                  <a:lnTo>
                    <a:pt x="5130419" y="3058414"/>
                  </a:lnTo>
                  <a:lnTo>
                    <a:pt x="5202682" y="3079242"/>
                  </a:lnTo>
                  <a:lnTo>
                    <a:pt x="5272913" y="3101340"/>
                  </a:lnTo>
                  <a:lnTo>
                    <a:pt x="5341112" y="3124708"/>
                  </a:lnTo>
                  <a:lnTo>
                    <a:pt x="5407279" y="3149473"/>
                  </a:lnTo>
                  <a:lnTo>
                    <a:pt x="5471160" y="3175762"/>
                  </a:lnTo>
                  <a:lnTo>
                    <a:pt x="5532755" y="3203321"/>
                  </a:lnTo>
                  <a:lnTo>
                    <a:pt x="5592064" y="3232531"/>
                  </a:lnTo>
                  <a:lnTo>
                    <a:pt x="5648833" y="3263138"/>
                  </a:lnTo>
                  <a:lnTo>
                    <a:pt x="5703189" y="3295396"/>
                  </a:lnTo>
                  <a:lnTo>
                    <a:pt x="5755005" y="3329178"/>
                  </a:lnTo>
                  <a:lnTo>
                    <a:pt x="5804027" y="3364738"/>
                  </a:lnTo>
                  <a:lnTo>
                    <a:pt x="5850255" y="3401949"/>
                  </a:lnTo>
                  <a:lnTo>
                    <a:pt x="5893689" y="3440938"/>
                  </a:lnTo>
                  <a:lnTo>
                    <a:pt x="5934329" y="3481578"/>
                  </a:lnTo>
                  <a:lnTo>
                    <a:pt x="5971794" y="3524123"/>
                  </a:lnTo>
                  <a:lnTo>
                    <a:pt x="6006211" y="3568522"/>
                  </a:lnTo>
                  <a:lnTo>
                    <a:pt x="6037580" y="3614813"/>
                  </a:lnTo>
                  <a:lnTo>
                    <a:pt x="6065647" y="3663048"/>
                  </a:lnTo>
                  <a:lnTo>
                    <a:pt x="6090412" y="3713264"/>
                  </a:lnTo>
                  <a:lnTo>
                    <a:pt x="6111748" y="3765511"/>
                  </a:lnTo>
                  <a:lnTo>
                    <a:pt x="6129528" y="3819829"/>
                  </a:lnTo>
                  <a:lnTo>
                    <a:pt x="6143879" y="3876243"/>
                  </a:lnTo>
                  <a:lnTo>
                    <a:pt x="6154547" y="3934815"/>
                  </a:lnTo>
                  <a:lnTo>
                    <a:pt x="6158484" y="3964914"/>
                  </a:lnTo>
                  <a:lnTo>
                    <a:pt x="6159119" y="3971594"/>
                  </a:lnTo>
                </a:path>
                <a:path w="6159500" h="3971925">
                  <a:moveTo>
                    <a:pt x="2382520" y="563752"/>
                  </a:moveTo>
                  <a:lnTo>
                    <a:pt x="2525395" y="754252"/>
                  </a:lnTo>
                  <a:lnTo>
                    <a:pt x="2315972" y="863853"/>
                  </a:lnTo>
                </a:path>
                <a:path w="6159500" h="3971925">
                  <a:moveTo>
                    <a:pt x="3319145" y="2673477"/>
                  </a:moveTo>
                  <a:lnTo>
                    <a:pt x="3485642" y="2843657"/>
                  </a:lnTo>
                  <a:lnTo>
                    <a:pt x="3292094" y="2979547"/>
                  </a:lnTo>
                </a:path>
                <a:path w="6159500" h="3971925">
                  <a:moveTo>
                    <a:pt x="1275842" y="1871599"/>
                  </a:moveTo>
                  <a:lnTo>
                    <a:pt x="1168272" y="1659128"/>
                  </a:lnTo>
                  <a:lnTo>
                    <a:pt x="1393570" y="1587627"/>
                  </a:lnTo>
                </a:path>
              </a:pathLst>
            </a:custGeom>
            <a:ln w="104707">
              <a:solidFill>
                <a:srgbClr val="00B485"/>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697481" y="1991487"/>
              <a:ext cx="3176397" cy="1428623"/>
            </a:xfrm>
            <a:prstGeom prst="rect">
              <a:avLst/>
            </a:prstGeom>
          </p:spPr>
        </p:pic>
        <p:pic>
          <p:nvPicPr>
            <p:cNvPr id="5" name="object 5"/>
            <p:cNvPicPr/>
            <p:nvPr/>
          </p:nvPicPr>
          <p:blipFill>
            <a:blip r:embed="rId3" cstate="print"/>
            <a:stretch>
              <a:fillRect/>
            </a:stretch>
          </p:blipFill>
          <p:spPr>
            <a:xfrm>
              <a:off x="6034024" y="2076069"/>
              <a:ext cx="3311652" cy="1660524"/>
            </a:xfrm>
            <a:prstGeom prst="rect">
              <a:avLst/>
            </a:prstGeom>
          </p:spPr>
        </p:pic>
        <p:pic>
          <p:nvPicPr>
            <p:cNvPr id="6" name="object 6"/>
            <p:cNvPicPr/>
            <p:nvPr/>
          </p:nvPicPr>
          <p:blipFill>
            <a:blip r:embed="rId4" cstate="print"/>
            <a:stretch>
              <a:fillRect/>
            </a:stretch>
          </p:blipFill>
          <p:spPr>
            <a:xfrm>
              <a:off x="7248270" y="4240796"/>
              <a:ext cx="3200146" cy="1528699"/>
            </a:xfrm>
            <a:prstGeom prst="rect">
              <a:avLst/>
            </a:prstGeom>
          </p:spPr>
        </p:pic>
        <p:pic>
          <p:nvPicPr>
            <p:cNvPr id="7" name="object 7"/>
            <p:cNvPicPr/>
            <p:nvPr/>
          </p:nvPicPr>
          <p:blipFill>
            <a:blip r:embed="rId5" cstate="print"/>
            <a:stretch>
              <a:fillRect/>
            </a:stretch>
          </p:blipFill>
          <p:spPr>
            <a:xfrm>
              <a:off x="1690877" y="4107561"/>
              <a:ext cx="2919222" cy="1428623"/>
            </a:xfrm>
            <a:prstGeom prst="rect">
              <a:avLst/>
            </a:prstGeom>
          </p:spPr>
        </p:pic>
      </p:grpSp>
      <p:grpSp>
        <p:nvGrpSpPr>
          <p:cNvPr id="8" name="object 8"/>
          <p:cNvGrpSpPr/>
          <p:nvPr/>
        </p:nvGrpSpPr>
        <p:grpSpPr>
          <a:xfrm>
            <a:off x="1981200" y="228600"/>
            <a:ext cx="8035416" cy="678865"/>
            <a:chOff x="1981200" y="228600"/>
            <a:chExt cx="8035416" cy="678865"/>
          </a:xfrm>
        </p:grpSpPr>
        <p:pic>
          <p:nvPicPr>
            <p:cNvPr id="9" name="object 9"/>
            <p:cNvPicPr/>
            <p:nvPr/>
          </p:nvPicPr>
          <p:blipFill>
            <a:blip r:embed="rId6" cstate="print"/>
            <a:stretch>
              <a:fillRect/>
            </a:stretch>
          </p:blipFill>
          <p:spPr>
            <a:xfrm>
              <a:off x="1981200" y="228600"/>
              <a:ext cx="7829195" cy="620217"/>
            </a:xfrm>
            <a:prstGeom prst="rect">
              <a:avLst/>
            </a:prstGeom>
          </p:spPr>
        </p:pic>
        <p:sp>
          <p:nvSpPr>
            <p:cNvPr id="10" name="object 10"/>
            <p:cNvSpPr/>
            <p:nvPr/>
          </p:nvSpPr>
          <p:spPr>
            <a:xfrm>
              <a:off x="2172461" y="277545"/>
              <a:ext cx="7844155" cy="629920"/>
            </a:xfrm>
            <a:custGeom>
              <a:avLst/>
              <a:gdLst/>
              <a:ahLst/>
              <a:cxnLst/>
              <a:rect l="l" t="t" r="r" b="b"/>
              <a:pathLst>
                <a:path w="7844155" h="629919">
                  <a:moveTo>
                    <a:pt x="0" y="629742"/>
                  </a:moveTo>
                  <a:lnTo>
                    <a:pt x="7844028" y="629742"/>
                  </a:lnTo>
                  <a:lnTo>
                    <a:pt x="7844028" y="0"/>
                  </a:lnTo>
                  <a:lnTo>
                    <a:pt x="0" y="0"/>
                  </a:lnTo>
                  <a:lnTo>
                    <a:pt x="0" y="629742"/>
                  </a:lnTo>
                  <a:close/>
                </a:path>
              </a:pathLst>
            </a:custGeom>
            <a:ln w="9525">
              <a:solidFill>
                <a:srgbClr val="F09379"/>
              </a:solidFill>
            </a:ln>
          </p:spPr>
          <p:txBody>
            <a:bodyPr wrap="square" lIns="0" tIns="0" rIns="0" bIns="0" rtlCol="0"/>
            <a:lstStyle/>
            <a:p>
              <a:endParaRPr>
                <a:latin typeface="Arial Narrow" pitchFamily="34" charset="0"/>
              </a:endParaRPr>
            </a:p>
          </p:txBody>
        </p:sp>
      </p:grpSp>
      <p:pic>
        <p:nvPicPr>
          <p:cNvPr id="11" name="object 11"/>
          <p:cNvPicPr/>
          <p:nvPr/>
        </p:nvPicPr>
        <p:blipFill>
          <a:blip r:embed="rId7" cstate="print"/>
          <a:stretch>
            <a:fillRect/>
          </a:stretch>
        </p:blipFill>
        <p:spPr>
          <a:xfrm>
            <a:off x="6158243" y="2493136"/>
            <a:ext cx="445743" cy="335266"/>
          </a:xfrm>
          <a:prstGeom prst="rect">
            <a:avLst/>
          </a:prstGeom>
        </p:spPr>
      </p:pic>
      <p:pic>
        <p:nvPicPr>
          <p:cNvPr id="12" name="object 12"/>
          <p:cNvPicPr/>
          <p:nvPr/>
        </p:nvPicPr>
        <p:blipFill>
          <a:blip r:embed="rId8" cstate="print"/>
          <a:stretch>
            <a:fillRect/>
          </a:stretch>
        </p:blipFill>
        <p:spPr>
          <a:xfrm>
            <a:off x="1822195" y="1972208"/>
            <a:ext cx="485851" cy="477748"/>
          </a:xfrm>
          <a:prstGeom prst="rect">
            <a:avLst/>
          </a:prstGeom>
        </p:spPr>
      </p:pic>
      <p:sp>
        <p:nvSpPr>
          <p:cNvPr id="13" name="object 13"/>
          <p:cNvSpPr/>
          <p:nvPr/>
        </p:nvSpPr>
        <p:spPr>
          <a:xfrm>
            <a:off x="7495921" y="4500371"/>
            <a:ext cx="301625" cy="386080"/>
          </a:xfrm>
          <a:custGeom>
            <a:avLst/>
            <a:gdLst/>
            <a:ahLst/>
            <a:cxnLst/>
            <a:rect l="l" t="t" r="r" b="b"/>
            <a:pathLst>
              <a:path w="301625" h="386079">
                <a:moveTo>
                  <a:pt x="218440" y="32258"/>
                </a:moveTo>
                <a:lnTo>
                  <a:pt x="215900" y="19685"/>
                </a:lnTo>
                <a:lnTo>
                  <a:pt x="208915" y="9398"/>
                </a:lnTo>
                <a:lnTo>
                  <a:pt x="198501" y="2540"/>
                </a:lnTo>
                <a:lnTo>
                  <a:pt x="185801" y="0"/>
                </a:lnTo>
                <a:lnTo>
                  <a:pt x="115824" y="0"/>
                </a:lnTo>
                <a:lnTo>
                  <a:pt x="103124" y="2540"/>
                </a:lnTo>
                <a:lnTo>
                  <a:pt x="92837" y="9398"/>
                </a:lnTo>
                <a:lnTo>
                  <a:pt x="85852" y="19685"/>
                </a:lnTo>
                <a:lnTo>
                  <a:pt x="83185" y="32258"/>
                </a:lnTo>
                <a:lnTo>
                  <a:pt x="83185" y="51435"/>
                </a:lnTo>
                <a:lnTo>
                  <a:pt x="218440" y="51435"/>
                </a:lnTo>
                <a:lnTo>
                  <a:pt x="218440" y="32258"/>
                </a:lnTo>
                <a:close/>
              </a:path>
              <a:path w="301625" h="386079">
                <a:moveTo>
                  <a:pt x="301625" y="51943"/>
                </a:moveTo>
                <a:lnTo>
                  <a:pt x="299974" y="43688"/>
                </a:lnTo>
                <a:lnTo>
                  <a:pt x="295529" y="36957"/>
                </a:lnTo>
                <a:lnTo>
                  <a:pt x="288671" y="32512"/>
                </a:lnTo>
                <a:lnTo>
                  <a:pt x="281000" y="30861"/>
                </a:lnTo>
                <a:lnTo>
                  <a:pt x="267843" y="30861"/>
                </a:lnTo>
                <a:lnTo>
                  <a:pt x="267843" y="147447"/>
                </a:lnTo>
                <a:lnTo>
                  <a:pt x="267843" y="155956"/>
                </a:lnTo>
                <a:lnTo>
                  <a:pt x="267843" y="229743"/>
                </a:lnTo>
                <a:lnTo>
                  <a:pt x="267843" y="238252"/>
                </a:lnTo>
                <a:lnTo>
                  <a:pt x="267843" y="312039"/>
                </a:lnTo>
                <a:lnTo>
                  <a:pt x="267843" y="320548"/>
                </a:lnTo>
                <a:lnTo>
                  <a:pt x="264414" y="323977"/>
                </a:lnTo>
                <a:lnTo>
                  <a:pt x="136144" y="323977"/>
                </a:lnTo>
                <a:lnTo>
                  <a:pt x="132715" y="320548"/>
                </a:lnTo>
                <a:lnTo>
                  <a:pt x="132715" y="312039"/>
                </a:lnTo>
                <a:lnTo>
                  <a:pt x="136144" y="308610"/>
                </a:lnTo>
                <a:lnTo>
                  <a:pt x="264414" y="308610"/>
                </a:lnTo>
                <a:lnTo>
                  <a:pt x="267843" y="312039"/>
                </a:lnTo>
                <a:lnTo>
                  <a:pt x="267843" y="238252"/>
                </a:lnTo>
                <a:lnTo>
                  <a:pt x="264414" y="241681"/>
                </a:lnTo>
                <a:lnTo>
                  <a:pt x="136144" y="241681"/>
                </a:lnTo>
                <a:lnTo>
                  <a:pt x="132715" y="238252"/>
                </a:lnTo>
                <a:lnTo>
                  <a:pt x="132715" y="229743"/>
                </a:lnTo>
                <a:lnTo>
                  <a:pt x="136144" y="226314"/>
                </a:lnTo>
                <a:lnTo>
                  <a:pt x="264414" y="226314"/>
                </a:lnTo>
                <a:lnTo>
                  <a:pt x="267843" y="229743"/>
                </a:lnTo>
                <a:lnTo>
                  <a:pt x="267843" y="155956"/>
                </a:lnTo>
                <a:lnTo>
                  <a:pt x="264414" y="159385"/>
                </a:lnTo>
                <a:lnTo>
                  <a:pt x="136144" y="159385"/>
                </a:lnTo>
                <a:lnTo>
                  <a:pt x="132715" y="155956"/>
                </a:lnTo>
                <a:lnTo>
                  <a:pt x="132715" y="147447"/>
                </a:lnTo>
                <a:lnTo>
                  <a:pt x="136144" y="144018"/>
                </a:lnTo>
                <a:lnTo>
                  <a:pt x="264414" y="144018"/>
                </a:lnTo>
                <a:lnTo>
                  <a:pt x="267843" y="147447"/>
                </a:lnTo>
                <a:lnTo>
                  <a:pt x="267843" y="30861"/>
                </a:lnTo>
                <a:lnTo>
                  <a:pt x="234061" y="30861"/>
                </a:lnTo>
                <a:lnTo>
                  <a:pt x="234061" y="57023"/>
                </a:lnTo>
                <a:lnTo>
                  <a:pt x="233553" y="60325"/>
                </a:lnTo>
                <a:lnTo>
                  <a:pt x="232283" y="63500"/>
                </a:lnTo>
                <a:lnTo>
                  <a:pt x="230124" y="65913"/>
                </a:lnTo>
                <a:lnTo>
                  <a:pt x="227330" y="66802"/>
                </a:lnTo>
                <a:lnTo>
                  <a:pt x="111125" y="66802"/>
                </a:lnTo>
                <a:lnTo>
                  <a:pt x="111086" y="123024"/>
                </a:lnTo>
                <a:lnTo>
                  <a:pt x="111086" y="126885"/>
                </a:lnTo>
                <a:lnTo>
                  <a:pt x="111036" y="199542"/>
                </a:lnTo>
                <a:lnTo>
                  <a:pt x="111036" y="209232"/>
                </a:lnTo>
                <a:lnTo>
                  <a:pt x="110998" y="281686"/>
                </a:lnTo>
                <a:lnTo>
                  <a:pt x="110985" y="286054"/>
                </a:lnTo>
                <a:lnTo>
                  <a:pt x="110985" y="287477"/>
                </a:lnTo>
                <a:lnTo>
                  <a:pt x="110921" y="334264"/>
                </a:lnTo>
                <a:lnTo>
                  <a:pt x="110959" y="291465"/>
                </a:lnTo>
                <a:lnTo>
                  <a:pt x="108712" y="294132"/>
                </a:lnTo>
                <a:lnTo>
                  <a:pt x="68199" y="331724"/>
                </a:lnTo>
                <a:lnTo>
                  <a:pt x="66802" y="333248"/>
                </a:lnTo>
                <a:lnTo>
                  <a:pt x="65024" y="334137"/>
                </a:lnTo>
                <a:lnTo>
                  <a:pt x="62992" y="334264"/>
                </a:lnTo>
                <a:lnTo>
                  <a:pt x="60833" y="334264"/>
                </a:lnTo>
                <a:lnTo>
                  <a:pt x="58674" y="333248"/>
                </a:lnTo>
                <a:lnTo>
                  <a:pt x="57277" y="331724"/>
                </a:lnTo>
                <a:lnTo>
                  <a:pt x="35941" y="310134"/>
                </a:lnTo>
                <a:lnTo>
                  <a:pt x="34417" y="307467"/>
                </a:lnTo>
                <a:lnTo>
                  <a:pt x="33909" y="304673"/>
                </a:lnTo>
                <a:lnTo>
                  <a:pt x="34671" y="301752"/>
                </a:lnTo>
                <a:lnTo>
                  <a:pt x="36449" y="299339"/>
                </a:lnTo>
                <a:lnTo>
                  <a:pt x="38989" y="297688"/>
                </a:lnTo>
                <a:lnTo>
                  <a:pt x="41910" y="297053"/>
                </a:lnTo>
                <a:lnTo>
                  <a:pt x="44831" y="297688"/>
                </a:lnTo>
                <a:lnTo>
                  <a:pt x="47371" y="299339"/>
                </a:lnTo>
                <a:lnTo>
                  <a:pt x="62992" y="315722"/>
                </a:lnTo>
                <a:lnTo>
                  <a:pt x="83058" y="297053"/>
                </a:lnTo>
                <a:lnTo>
                  <a:pt x="98298" y="282829"/>
                </a:lnTo>
                <a:lnTo>
                  <a:pt x="101219" y="281686"/>
                </a:lnTo>
                <a:lnTo>
                  <a:pt x="104140" y="281686"/>
                </a:lnTo>
                <a:lnTo>
                  <a:pt x="107276" y="282829"/>
                </a:lnTo>
                <a:lnTo>
                  <a:pt x="107061" y="282829"/>
                </a:lnTo>
                <a:lnTo>
                  <a:pt x="109220" y="284861"/>
                </a:lnTo>
                <a:lnTo>
                  <a:pt x="110985" y="287477"/>
                </a:lnTo>
                <a:lnTo>
                  <a:pt x="110985" y="286054"/>
                </a:lnTo>
                <a:lnTo>
                  <a:pt x="110972" y="281686"/>
                </a:lnTo>
                <a:lnTo>
                  <a:pt x="110998" y="251968"/>
                </a:lnTo>
                <a:lnTo>
                  <a:pt x="111036" y="209232"/>
                </a:lnTo>
                <a:lnTo>
                  <a:pt x="108712" y="211836"/>
                </a:lnTo>
                <a:lnTo>
                  <a:pt x="68199" y="249428"/>
                </a:lnTo>
                <a:lnTo>
                  <a:pt x="66802" y="250952"/>
                </a:lnTo>
                <a:lnTo>
                  <a:pt x="64770" y="251968"/>
                </a:lnTo>
                <a:lnTo>
                  <a:pt x="60833" y="251968"/>
                </a:lnTo>
                <a:lnTo>
                  <a:pt x="58674" y="250952"/>
                </a:lnTo>
                <a:lnTo>
                  <a:pt x="57277" y="249428"/>
                </a:lnTo>
                <a:lnTo>
                  <a:pt x="35941" y="227838"/>
                </a:lnTo>
                <a:lnTo>
                  <a:pt x="34417" y="225171"/>
                </a:lnTo>
                <a:lnTo>
                  <a:pt x="33909" y="222377"/>
                </a:lnTo>
                <a:lnTo>
                  <a:pt x="34671" y="219456"/>
                </a:lnTo>
                <a:lnTo>
                  <a:pt x="36449" y="217043"/>
                </a:lnTo>
                <a:lnTo>
                  <a:pt x="38989" y="215392"/>
                </a:lnTo>
                <a:lnTo>
                  <a:pt x="41910" y="214884"/>
                </a:lnTo>
                <a:lnTo>
                  <a:pt x="44831" y="215392"/>
                </a:lnTo>
                <a:lnTo>
                  <a:pt x="47371" y="217043"/>
                </a:lnTo>
                <a:lnTo>
                  <a:pt x="62992" y="233426"/>
                </a:lnTo>
                <a:lnTo>
                  <a:pt x="83058" y="214884"/>
                </a:lnTo>
                <a:lnTo>
                  <a:pt x="98298" y="200533"/>
                </a:lnTo>
                <a:lnTo>
                  <a:pt x="101219" y="199390"/>
                </a:lnTo>
                <a:lnTo>
                  <a:pt x="104140" y="199390"/>
                </a:lnTo>
                <a:lnTo>
                  <a:pt x="106934" y="200406"/>
                </a:lnTo>
                <a:lnTo>
                  <a:pt x="109220" y="202565"/>
                </a:lnTo>
                <a:lnTo>
                  <a:pt x="110959" y="205244"/>
                </a:lnTo>
                <a:lnTo>
                  <a:pt x="111036" y="199542"/>
                </a:lnTo>
                <a:lnTo>
                  <a:pt x="111036" y="126949"/>
                </a:lnTo>
                <a:lnTo>
                  <a:pt x="108712" y="129540"/>
                </a:lnTo>
                <a:lnTo>
                  <a:pt x="68199" y="167132"/>
                </a:lnTo>
                <a:lnTo>
                  <a:pt x="66802" y="168656"/>
                </a:lnTo>
                <a:lnTo>
                  <a:pt x="64770" y="169672"/>
                </a:lnTo>
                <a:lnTo>
                  <a:pt x="60833" y="169672"/>
                </a:lnTo>
                <a:lnTo>
                  <a:pt x="58674" y="168656"/>
                </a:lnTo>
                <a:lnTo>
                  <a:pt x="57277" y="167132"/>
                </a:lnTo>
                <a:lnTo>
                  <a:pt x="35941" y="145542"/>
                </a:lnTo>
                <a:lnTo>
                  <a:pt x="34417" y="142875"/>
                </a:lnTo>
                <a:lnTo>
                  <a:pt x="33909" y="140081"/>
                </a:lnTo>
                <a:lnTo>
                  <a:pt x="34671" y="137160"/>
                </a:lnTo>
                <a:lnTo>
                  <a:pt x="36449" y="134747"/>
                </a:lnTo>
                <a:lnTo>
                  <a:pt x="38989" y="133096"/>
                </a:lnTo>
                <a:lnTo>
                  <a:pt x="41910" y="132588"/>
                </a:lnTo>
                <a:lnTo>
                  <a:pt x="44831" y="133096"/>
                </a:lnTo>
                <a:lnTo>
                  <a:pt x="47371" y="134747"/>
                </a:lnTo>
                <a:lnTo>
                  <a:pt x="62992" y="151257"/>
                </a:lnTo>
                <a:lnTo>
                  <a:pt x="83058" y="132588"/>
                </a:lnTo>
                <a:lnTo>
                  <a:pt x="98298" y="118237"/>
                </a:lnTo>
                <a:lnTo>
                  <a:pt x="101219" y="117094"/>
                </a:lnTo>
                <a:lnTo>
                  <a:pt x="104140" y="117094"/>
                </a:lnTo>
                <a:lnTo>
                  <a:pt x="107276" y="118237"/>
                </a:lnTo>
                <a:lnTo>
                  <a:pt x="107061" y="118237"/>
                </a:lnTo>
                <a:lnTo>
                  <a:pt x="109220" y="120269"/>
                </a:lnTo>
                <a:lnTo>
                  <a:pt x="111086" y="123024"/>
                </a:lnTo>
                <a:lnTo>
                  <a:pt x="111086" y="66802"/>
                </a:lnTo>
                <a:lnTo>
                  <a:pt x="73914" y="66802"/>
                </a:lnTo>
                <a:lnTo>
                  <a:pt x="71120" y="65913"/>
                </a:lnTo>
                <a:lnTo>
                  <a:pt x="69215" y="63500"/>
                </a:lnTo>
                <a:lnTo>
                  <a:pt x="68072" y="60325"/>
                </a:lnTo>
                <a:lnTo>
                  <a:pt x="67691" y="57023"/>
                </a:lnTo>
                <a:lnTo>
                  <a:pt x="67691" y="30861"/>
                </a:lnTo>
                <a:lnTo>
                  <a:pt x="22860" y="30861"/>
                </a:lnTo>
                <a:lnTo>
                  <a:pt x="2413" y="42291"/>
                </a:lnTo>
                <a:lnTo>
                  <a:pt x="0" y="362077"/>
                </a:lnTo>
                <a:lnTo>
                  <a:pt x="1651" y="371094"/>
                </a:lnTo>
                <a:lnTo>
                  <a:pt x="6477" y="378587"/>
                </a:lnTo>
                <a:lnTo>
                  <a:pt x="13843" y="383667"/>
                </a:lnTo>
                <a:lnTo>
                  <a:pt x="22860" y="385699"/>
                </a:lnTo>
                <a:lnTo>
                  <a:pt x="278765" y="385699"/>
                </a:lnTo>
                <a:lnTo>
                  <a:pt x="287909" y="383667"/>
                </a:lnTo>
                <a:lnTo>
                  <a:pt x="295148" y="378587"/>
                </a:lnTo>
                <a:lnTo>
                  <a:pt x="300101" y="371094"/>
                </a:lnTo>
                <a:lnTo>
                  <a:pt x="301625" y="362077"/>
                </a:lnTo>
                <a:lnTo>
                  <a:pt x="301625" y="343916"/>
                </a:lnTo>
                <a:lnTo>
                  <a:pt x="301625" y="323977"/>
                </a:lnTo>
                <a:lnTo>
                  <a:pt x="301625" y="51943"/>
                </a:lnTo>
                <a:close/>
              </a:path>
            </a:pathLst>
          </a:custGeom>
          <a:solidFill>
            <a:srgbClr val="FFFFFF"/>
          </a:solidFill>
        </p:spPr>
        <p:txBody>
          <a:bodyPr wrap="square" lIns="0" tIns="0" rIns="0" bIns="0" rtlCol="0"/>
          <a:lstStyle/>
          <a:p>
            <a:endParaRPr/>
          </a:p>
        </p:txBody>
      </p:sp>
      <p:grpSp>
        <p:nvGrpSpPr>
          <p:cNvPr id="14" name="object 14"/>
          <p:cNvGrpSpPr/>
          <p:nvPr/>
        </p:nvGrpSpPr>
        <p:grpSpPr>
          <a:xfrm>
            <a:off x="9248393" y="869264"/>
            <a:ext cx="1196975" cy="1308735"/>
            <a:chOff x="9248393" y="869264"/>
            <a:chExt cx="1196975" cy="1308735"/>
          </a:xfrm>
        </p:grpSpPr>
        <p:pic>
          <p:nvPicPr>
            <p:cNvPr id="15" name="object 15"/>
            <p:cNvPicPr/>
            <p:nvPr/>
          </p:nvPicPr>
          <p:blipFill>
            <a:blip r:embed="rId9" cstate="print"/>
            <a:stretch>
              <a:fillRect/>
            </a:stretch>
          </p:blipFill>
          <p:spPr>
            <a:xfrm>
              <a:off x="9248393" y="869264"/>
              <a:ext cx="763270" cy="816660"/>
            </a:xfrm>
            <a:prstGeom prst="rect">
              <a:avLst/>
            </a:prstGeom>
          </p:spPr>
        </p:pic>
        <p:pic>
          <p:nvPicPr>
            <p:cNvPr id="16" name="object 16"/>
            <p:cNvPicPr/>
            <p:nvPr/>
          </p:nvPicPr>
          <p:blipFill>
            <a:blip r:embed="rId10" cstate="print"/>
            <a:stretch>
              <a:fillRect/>
            </a:stretch>
          </p:blipFill>
          <p:spPr>
            <a:xfrm>
              <a:off x="9377044" y="1054887"/>
              <a:ext cx="1068285" cy="1122908"/>
            </a:xfrm>
            <a:prstGeom prst="rect">
              <a:avLst/>
            </a:prstGeom>
          </p:spPr>
        </p:pic>
      </p:grpSp>
      <p:sp>
        <p:nvSpPr>
          <p:cNvPr id="17" name="object 17"/>
          <p:cNvSpPr txBox="1">
            <a:spLocks noGrp="1"/>
          </p:cNvSpPr>
          <p:nvPr>
            <p:ph type="title"/>
          </p:nvPr>
        </p:nvSpPr>
        <p:spPr>
          <a:xfrm>
            <a:off x="2133600" y="152400"/>
            <a:ext cx="7960613" cy="649844"/>
          </a:xfrm>
          <a:prstGeom prst="rect">
            <a:avLst/>
          </a:prstGeom>
        </p:spPr>
        <p:txBody>
          <a:bodyPr vert="horz" wrap="square" lIns="0" tIns="216839" rIns="0" bIns="0" rtlCol="0">
            <a:spAutoFit/>
          </a:bodyPr>
          <a:lstStyle/>
          <a:p>
            <a:pPr marL="567055">
              <a:lnSpc>
                <a:spcPct val="100000"/>
              </a:lnSpc>
              <a:spcBef>
                <a:spcPts val="95"/>
              </a:spcBef>
            </a:pPr>
            <a:r>
              <a:rPr lang="fr-FR" sz="2800" dirty="0">
                <a:solidFill>
                  <a:srgbClr val="FFFF00"/>
                </a:solidFill>
                <a:latin typeface="+mn-lt"/>
              </a:rPr>
              <a:t>Rappel des Objectifs/Résultats Attendus</a:t>
            </a:r>
            <a:endParaRPr sz="2800">
              <a:solidFill>
                <a:srgbClr val="FFFF00"/>
              </a:solidFill>
              <a:latin typeface="+mn-lt"/>
            </a:endParaRPr>
          </a:p>
        </p:txBody>
      </p:sp>
      <p:sp>
        <p:nvSpPr>
          <p:cNvPr id="18" name="object 18"/>
          <p:cNvSpPr txBox="1"/>
          <p:nvPr/>
        </p:nvSpPr>
        <p:spPr>
          <a:xfrm>
            <a:off x="11187176"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23</a:t>
            </a:r>
            <a:endParaRPr sz="1200">
              <a:latin typeface="Calibri"/>
              <a:cs typeface="Calibri"/>
            </a:endParaRPr>
          </a:p>
        </p:txBody>
      </p:sp>
      <p:sp>
        <p:nvSpPr>
          <p:cNvPr id="19" name="object 19"/>
          <p:cNvSpPr txBox="1"/>
          <p:nvPr/>
        </p:nvSpPr>
        <p:spPr>
          <a:xfrm>
            <a:off x="7946517" y="4431919"/>
            <a:ext cx="2257425" cy="711835"/>
          </a:xfrm>
          <a:prstGeom prst="rect">
            <a:avLst/>
          </a:prstGeom>
        </p:spPr>
        <p:txBody>
          <a:bodyPr vert="horz" wrap="square" lIns="0" tIns="12700" rIns="0" bIns="0" rtlCol="0">
            <a:spAutoFit/>
          </a:bodyPr>
          <a:lstStyle/>
          <a:p>
            <a:pPr marL="12700" marR="5080">
              <a:lnSpc>
                <a:spcPct val="100000"/>
              </a:lnSpc>
              <a:spcBef>
                <a:spcPts val="100"/>
              </a:spcBef>
            </a:pPr>
            <a:r>
              <a:rPr sz="1500" spc="-30" dirty="0">
                <a:solidFill>
                  <a:srgbClr val="FFFFFF"/>
                </a:solidFill>
                <a:latin typeface="Trebuchet MS"/>
                <a:cs typeface="Trebuchet MS"/>
              </a:rPr>
              <a:t>Le</a:t>
            </a:r>
            <a:r>
              <a:rPr sz="1500" spc="-114" dirty="0">
                <a:solidFill>
                  <a:srgbClr val="FFFFFF"/>
                </a:solidFill>
                <a:latin typeface="Trebuchet MS"/>
                <a:cs typeface="Trebuchet MS"/>
              </a:rPr>
              <a:t> </a:t>
            </a:r>
            <a:r>
              <a:rPr sz="1500" dirty="0">
                <a:solidFill>
                  <a:srgbClr val="FFFFFF"/>
                </a:solidFill>
                <a:latin typeface="Trebuchet MS"/>
                <a:cs typeface="Trebuchet MS"/>
              </a:rPr>
              <a:t>PAA</a:t>
            </a:r>
            <a:r>
              <a:rPr sz="1500" spc="-105" dirty="0">
                <a:solidFill>
                  <a:srgbClr val="FFFFFF"/>
                </a:solidFill>
                <a:latin typeface="Trebuchet MS"/>
                <a:cs typeface="Trebuchet MS"/>
              </a:rPr>
              <a:t> </a:t>
            </a:r>
            <a:r>
              <a:rPr sz="1500" spc="-25" dirty="0">
                <a:solidFill>
                  <a:srgbClr val="FFFFFF"/>
                </a:solidFill>
                <a:latin typeface="Trebuchet MS"/>
                <a:cs typeface="Trebuchet MS"/>
              </a:rPr>
              <a:t>est</a:t>
            </a:r>
            <a:r>
              <a:rPr sz="1500" spc="-120" dirty="0">
                <a:solidFill>
                  <a:srgbClr val="FFFFFF"/>
                </a:solidFill>
                <a:latin typeface="Trebuchet MS"/>
                <a:cs typeface="Trebuchet MS"/>
              </a:rPr>
              <a:t> </a:t>
            </a:r>
            <a:r>
              <a:rPr sz="1500" spc="-50" dirty="0">
                <a:solidFill>
                  <a:srgbClr val="FFFFFF"/>
                </a:solidFill>
                <a:latin typeface="Trebuchet MS"/>
                <a:cs typeface="Trebuchet MS"/>
              </a:rPr>
              <a:t>activé</a:t>
            </a:r>
            <a:r>
              <a:rPr sz="1500" spc="-110" dirty="0">
                <a:solidFill>
                  <a:srgbClr val="FFFFFF"/>
                </a:solidFill>
                <a:latin typeface="Trebuchet MS"/>
                <a:cs typeface="Trebuchet MS"/>
              </a:rPr>
              <a:t> </a:t>
            </a:r>
            <a:r>
              <a:rPr sz="1500" dirty="0">
                <a:solidFill>
                  <a:srgbClr val="FFFFFF"/>
                </a:solidFill>
                <a:latin typeface="Trebuchet MS"/>
                <a:cs typeface="Trebuchet MS"/>
              </a:rPr>
              <a:t>dès</a:t>
            </a:r>
            <a:r>
              <a:rPr sz="1500" spc="-140" dirty="0">
                <a:solidFill>
                  <a:srgbClr val="FFFFFF"/>
                </a:solidFill>
                <a:latin typeface="Trebuchet MS"/>
                <a:cs typeface="Trebuchet MS"/>
              </a:rPr>
              <a:t> </a:t>
            </a:r>
            <a:r>
              <a:rPr sz="1500" spc="-10" dirty="0">
                <a:solidFill>
                  <a:srgbClr val="FFFFFF"/>
                </a:solidFill>
                <a:latin typeface="Trebuchet MS"/>
                <a:cs typeface="Trebuchet MS"/>
              </a:rPr>
              <a:t>qu'un </a:t>
            </a:r>
            <a:r>
              <a:rPr sz="1500" spc="-20" dirty="0">
                <a:solidFill>
                  <a:srgbClr val="FFFFFF"/>
                </a:solidFill>
                <a:latin typeface="Trebuchet MS"/>
                <a:cs typeface="Trebuchet MS"/>
              </a:rPr>
              <a:t>seuil</a:t>
            </a:r>
            <a:r>
              <a:rPr sz="1500" spc="-145" dirty="0">
                <a:solidFill>
                  <a:srgbClr val="FFFFFF"/>
                </a:solidFill>
                <a:latin typeface="Trebuchet MS"/>
                <a:cs typeface="Trebuchet MS"/>
              </a:rPr>
              <a:t> </a:t>
            </a:r>
            <a:r>
              <a:rPr sz="1500" spc="-10" dirty="0">
                <a:solidFill>
                  <a:srgbClr val="FFFFFF"/>
                </a:solidFill>
                <a:latin typeface="Trebuchet MS"/>
                <a:cs typeface="Trebuchet MS"/>
              </a:rPr>
              <a:t>de</a:t>
            </a:r>
            <a:r>
              <a:rPr sz="1500" spc="-130" dirty="0">
                <a:solidFill>
                  <a:srgbClr val="FFFFFF"/>
                </a:solidFill>
                <a:latin typeface="Trebuchet MS"/>
                <a:cs typeface="Trebuchet MS"/>
              </a:rPr>
              <a:t> </a:t>
            </a:r>
            <a:r>
              <a:rPr sz="1500" spc="-10" dirty="0">
                <a:solidFill>
                  <a:srgbClr val="FFFFFF"/>
                </a:solidFill>
                <a:latin typeface="Trebuchet MS"/>
                <a:cs typeface="Trebuchet MS"/>
              </a:rPr>
              <a:t>déclenchement </a:t>
            </a:r>
            <a:r>
              <a:rPr sz="1500" spc="-50" dirty="0">
                <a:solidFill>
                  <a:srgbClr val="FFFFFF"/>
                </a:solidFill>
                <a:latin typeface="Trebuchet MS"/>
                <a:cs typeface="Trebuchet MS"/>
              </a:rPr>
              <a:t>prédéfini</a:t>
            </a:r>
            <a:r>
              <a:rPr sz="1500" spc="-130" dirty="0">
                <a:solidFill>
                  <a:srgbClr val="FFFFFF"/>
                </a:solidFill>
                <a:latin typeface="Trebuchet MS"/>
                <a:cs typeface="Trebuchet MS"/>
              </a:rPr>
              <a:t> </a:t>
            </a:r>
            <a:r>
              <a:rPr sz="1500" spc="-20" dirty="0">
                <a:solidFill>
                  <a:srgbClr val="FFFFFF"/>
                </a:solidFill>
                <a:latin typeface="Trebuchet MS"/>
                <a:cs typeface="Trebuchet MS"/>
              </a:rPr>
              <a:t>est</a:t>
            </a:r>
            <a:r>
              <a:rPr sz="1500" spc="-110" dirty="0">
                <a:solidFill>
                  <a:srgbClr val="FFFFFF"/>
                </a:solidFill>
                <a:latin typeface="Trebuchet MS"/>
                <a:cs typeface="Trebuchet MS"/>
              </a:rPr>
              <a:t> </a:t>
            </a:r>
            <a:r>
              <a:rPr sz="1500" spc="-10" dirty="0">
                <a:solidFill>
                  <a:srgbClr val="FFFFFF"/>
                </a:solidFill>
                <a:latin typeface="Trebuchet MS"/>
                <a:cs typeface="Trebuchet MS"/>
              </a:rPr>
              <a:t>atteint.</a:t>
            </a:r>
            <a:endParaRPr sz="1500">
              <a:latin typeface="Trebuchet MS"/>
              <a:cs typeface="Trebuchet MS"/>
            </a:endParaRPr>
          </a:p>
        </p:txBody>
      </p:sp>
      <p:sp>
        <p:nvSpPr>
          <p:cNvPr id="20" name="object 20"/>
          <p:cNvSpPr txBox="1"/>
          <p:nvPr/>
        </p:nvSpPr>
        <p:spPr>
          <a:xfrm>
            <a:off x="6534404" y="2276094"/>
            <a:ext cx="2567940" cy="1261110"/>
          </a:xfrm>
          <a:prstGeom prst="rect">
            <a:avLst/>
          </a:prstGeom>
        </p:spPr>
        <p:txBody>
          <a:bodyPr vert="horz" wrap="square" lIns="0" tIns="13335" rIns="0" bIns="0" rtlCol="0">
            <a:spAutoFit/>
          </a:bodyPr>
          <a:lstStyle/>
          <a:p>
            <a:pPr marL="12700" marR="52705" algn="just">
              <a:lnSpc>
                <a:spcPct val="100000"/>
              </a:lnSpc>
              <a:spcBef>
                <a:spcPts val="105"/>
              </a:spcBef>
            </a:pPr>
            <a:r>
              <a:rPr sz="1350" spc="35" dirty="0">
                <a:solidFill>
                  <a:srgbClr val="FFFFFF"/>
                </a:solidFill>
                <a:latin typeface="Trebuchet MS"/>
                <a:cs typeface="Trebuchet MS"/>
              </a:rPr>
              <a:t>Des</a:t>
            </a:r>
            <a:r>
              <a:rPr sz="1350" spc="-105" dirty="0">
                <a:solidFill>
                  <a:srgbClr val="FFFFFF"/>
                </a:solidFill>
                <a:latin typeface="Trebuchet MS"/>
                <a:cs typeface="Trebuchet MS"/>
              </a:rPr>
              <a:t> </a:t>
            </a:r>
            <a:r>
              <a:rPr sz="1350" spc="-10" dirty="0">
                <a:solidFill>
                  <a:srgbClr val="FFFFFF"/>
                </a:solidFill>
                <a:latin typeface="Trebuchet MS"/>
                <a:cs typeface="Trebuchet MS"/>
              </a:rPr>
              <a:t>groupes</a:t>
            </a:r>
            <a:r>
              <a:rPr sz="1350" spc="-80" dirty="0">
                <a:solidFill>
                  <a:srgbClr val="FFFFFF"/>
                </a:solidFill>
                <a:latin typeface="Trebuchet MS"/>
                <a:cs typeface="Trebuchet MS"/>
              </a:rPr>
              <a:t> </a:t>
            </a:r>
            <a:r>
              <a:rPr sz="1350" spc="-55" dirty="0">
                <a:solidFill>
                  <a:srgbClr val="FFFFFF"/>
                </a:solidFill>
                <a:latin typeface="Trebuchet MS"/>
                <a:cs typeface="Trebuchet MS"/>
              </a:rPr>
              <a:t>de</a:t>
            </a:r>
            <a:r>
              <a:rPr sz="1350" spc="-25" dirty="0">
                <a:solidFill>
                  <a:srgbClr val="FFFFFF"/>
                </a:solidFill>
                <a:latin typeface="Trebuchet MS"/>
                <a:cs typeface="Trebuchet MS"/>
              </a:rPr>
              <a:t> </a:t>
            </a:r>
            <a:r>
              <a:rPr sz="1350" spc="-75" dirty="0">
                <a:solidFill>
                  <a:srgbClr val="FFFFFF"/>
                </a:solidFill>
                <a:latin typeface="Trebuchet MS"/>
                <a:cs typeface="Trebuchet MS"/>
              </a:rPr>
              <a:t>travail</a:t>
            </a:r>
            <a:r>
              <a:rPr sz="1350" spc="-30" dirty="0">
                <a:solidFill>
                  <a:srgbClr val="FFFFFF"/>
                </a:solidFill>
                <a:latin typeface="Trebuchet MS"/>
                <a:cs typeface="Trebuchet MS"/>
              </a:rPr>
              <a:t> </a:t>
            </a:r>
            <a:r>
              <a:rPr sz="1350" spc="-35" dirty="0">
                <a:solidFill>
                  <a:srgbClr val="FFFFFF"/>
                </a:solidFill>
                <a:latin typeface="Trebuchet MS"/>
                <a:cs typeface="Trebuchet MS"/>
              </a:rPr>
              <a:t>national</a:t>
            </a:r>
            <a:r>
              <a:rPr sz="1350" spc="-40" dirty="0">
                <a:solidFill>
                  <a:srgbClr val="FFFFFF"/>
                </a:solidFill>
                <a:latin typeface="Trebuchet MS"/>
                <a:cs typeface="Trebuchet MS"/>
              </a:rPr>
              <a:t> </a:t>
            </a:r>
            <a:r>
              <a:rPr sz="1350" spc="-25" dirty="0">
                <a:solidFill>
                  <a:srgbClr val="FFFFFF"/>
                </a:solidFill>
                <a:latin typeface="Trebuchet MS"/>
                <a:cs typeface="Trebuchet MS"/>
              </a:rPr>
              <a:t>et </a:t>
            </a:r>
            <a:r>
              <a:rPr sz="1350" spc="-40" dirty="0">
                <a:solidFill>
                  <a:srgbClr val="FFFFFF"/>
                </a:solidFill>
                <a:latin typeface="Trebuchet MS"/>
                <a:cs typeface="Trebuchet MS"/>
              </a:rPr>
              <a:t>régionaux</a:t>
            </a:r>
            <a:r>
              <a:rPr sz="1350" spc="-65" dirty="0">
                <a:solidFill>
                  <a:srgbClr val="FFFFFF"/>
                </a:solidFill>
                <a:latin typeface="Trebuchet MS"/>
                <a:cs typeface="Trebuchet MS"/>
              </a:rPr>
              <a:t> </a:t>
            </a:r>
            <a:r>
              <a:rPr sz="1350" spc="-10" dirty="0">
                <a:solidFill>
                  <a:srgbClr val="FFFFFF"/>
                </a:solidFill>
                <a:latin typeface="Trebuchet MS"/>
                <a:cs typeface="Trebuchet MS"/>
              </a:rPr>
              <a:t>chargés</a:t>
            </a:r>
            <a:r>
              <a:rPr sz="1350" spc="-95" dirty="0">
                <a:solidFill>
                  <a:srgbClr val="FFFFFF"/>
                </a:solidFill>
                <a:latin typeface="Trebuchet MS"/>
                <a:cs typeface="Trebuchet MS"/>
              </a:rPr>
              <a:t> </a:t>
            </a:r>
            <a:r>
              <a:rPr sz="1350" spc="-55" dirty="0">
                <a:solidFill>
                  <a:srgbClr val="FFFFFF"/>
                </a:solidFill>
                <a:latin typeface="Trebuchet MS"/>
                <a:cs typeface="Trebuchet MS"/>
              </a:rPr>
              <a:t>de</a:t>
            </a:r>
            <a:r>
              <a:rPr sz="1350" spc="-35" dirty="0">
                <a:solidFill>
                  <a:srgbClr val="FFFFFF"/>
                </a:solidFill>
                <a:latin typeface="Trebuchet MS"/>
                <a:cs typeface="Trebuchet MS"/>
              </a:rPr>
              <a:t> </a:t>
            </a:r>
            <a:r>
              <a:rPr sz="1350" spc="-40" dirty="0">
                <a:solidFill>
                  <a:srgbClr val="FFFFFF"/>
                </a:solidFill>
                <a:latin typeface="Trebuchet MS"/>
                <a:cs typeface="Trebuchet MS"/>
              </a:rPr>
              <a:t>prendre</a:t>
            </a:r>
            <a:r>
              <a:rPr sz="1350" spc="-50" dirty="0">
                <a:solidFill>
                  <a:srgbClr val="FFFFFF"/>
                </a:solidFill>
                <a:latin typeface="Trebuchet MS"/>
                <a:cs typeface="Trebuchet MS"/>
              </a:rPr>
              <a:t> </a:t>
            </a:r>
            <a:r>
              <a:rPr sz="1350" spc="-25" dirty="0">
                <a:solidFill>
                  <a:srgbClr val="FFFFFF"/>
                </a:solidFill>
                <a:latin typeface="Trebuchet MS"/>
                <a:cs typeface="Trebuchet MS"/>
              </a:rPr>
              <a:t>des </a:t>
            </a:r>
            <a:r>
              <a:rPr sz="1350" dirty="0">
                <a:solidFill>
                  <a:srgbClr val="FFFFFF"/>
                </a:solidFill>
                <a:latin typeface="Trebuchet MS"/>
                <a:cs typeface="Trebuchet MS"/>
              </a:rPr>
              <a:t>décisions</a:t>
            </a:r>
            <a:r>
              <a:rPr sz="1350" spc="-50" dirty="0">
                <a:solidFill>
                  <a:srgbClr val="FFFFFF"/>
                </a:solidFill>
                <a:latin typeface="Trebuchet MS"/>
                <a:cs typeface="Trebuchet MS"/>
              </a:rPr>
              <a:t> </a:t>
            </a:r>
            <a:r>
              <a:rPr sz="1350" spc="-40" dirty="0">
                <a:solidFill>
                  <a:srgbClr val="FFFFFF"/>
                </a:solidFill>
                <a:latin typeface="Trebuchet MS"/>
                <a:cs typeface="Trebuchet MS"/>
              </a:rPr>
              <a:t>conjointement</a:t>
            </a:r>
            <a:r>
              <a:rPr sz="1350" spc="-50" dirty="0">
                <a:solidFill>
                  <a:srgbClr val="FFFFFF"/>
                </a:solidFill>
                <a:latin typeface="Trebuchet MS"/>
                <a:cs typeface="Trebuchet MS"/>
              </a:rPr>
              <a:t> </a:t>
            </a:r>
            <a:r>
              <a:rPr sz="1350" dirty="0">
                <a:solidFill>
                  <a:srgbClr val="FFFFFF"/>
                </a:solidFill>
                <a:latin typeface="Trebuchet MS"/>
                <a:cs typeface="Trebuchet MS"/>
              </a:rPr>
              <a:t>sur</a:t>
            </a:r>
            <a:r>
              <a:rPr sz="1350" spc="-70" dirty="0">
                <a:solidFill>
                  <a:srgbClr val="FFFFFF"/>
                </a:solidFill>
                <a:latin typeface="Trebuchet MS"/>
                <a:cs typeface="Trebuchet MS"/>
              </a:rPr>
              <a:t> </a:t>
            </a:r>
            <a:r>
              <a:rPr sz="1350" spc="-25" dirty="0">
                <a:solidFill>
                  <a:srgbClr val="FFFFFF"/>
                </a:solidFill>
                <a:latin typeface="Trebuchet MS"/>
                <a:cs typeface="Trebuchet MS"/>
              </a:rPr>
              <a:t>la</a:t>
            </a:r>
            <a:endParaRPr sz="1350">
              <a:latin typeface="Trebuchet MS"/>
              <a:cs typeface="Trebuchet MS"/>
            </a:endParaRPr>
          </a:p>
          <a:p>
            <a:pPr marL="12700" marR="5080">
              <a:lnSpc>
                <a:spcPct val="100000"/>
              </a:lnSpc>
            </a:pPr>
            <a:r>
              <a:rPr sz="1350" spc="-10" dirty="0">
                <a:solidFill>
                  <a:srgbClr val="FFFFFF"/>
                </a:solidFill>
                <a:latin typeface="Trebuchet MS"/>
                <a:cs typeface="Trebuchet MS"/>
              </a:rPr>
              <a:t>conception</a:t>
            </a:r>
            <a:r>
              <a:rPr sz="1350" spc="-90" dirty="0">
                <a:solidFill>
                  <a:srgbClr val="FFFFFF"/>
                </a:solidFill>
                <a:latin typeface="Trebuchet MS"/>
                <a:cs typeface="Trebuchet MS"/>
              </a:rPr>
              <a:t> </a:t>
            </a:r>
            <a:r>
              <a:rPr sz="1350" spc="-75" dirty="0">
                <a:solidFill>
                  <a:srgbClr val="FFFFFF"/>
                </a:solidFill>
                <a:latin typeface="Trebuchet MS"/>
                <a:cs typeface="Trebuchet MS"/>
              </a:rPr>
              <a:t>et</a:t>
            </a:r>
            <a:r>
              <a:rPr sz="1350" spc="-114" dirty="0">
                <a:solidFill>
                  <a:srgbClr val="FFFFFF"/>
                </a:solidFill>
                <a:latin typeface="Trebuchet MS"/>
                <a:cs typeface="Trebuchet MS"/>
              </a:rPr>
              <a:t> </a:t>
            </a:r>
            <a:r>
              <a:rPr sz="1350" spc="-30" dirty="0">
                <a:solidFill>
                  <a:srgbClr val="FFFFFF"/>
                </a:solidFill>
                <a:latin typeface="Trebuchet MS"/>
                <a:cs typeface="Trebuchet MS"/>
              </a:rPr>
              <a:t>la</a:t>
            </a:r>
            <a:r>
              <a:rPr sz="1350" spc="-120" dirty="0">
                <a:solidFill>
                  <a:srgbClr val="FFFFFF"/>
                </a:solidFill>
                <a:latin typeface="Trebuchet MS"/>
                <a:cs typeface="Trebuchet MS"/>
              </a:rPr>
              <a:t> </a:t>
            </a:r>
            <a:r>
              <a:rPr sz="1350" dirty="0">
                <a:solidFill>
                  <a:srgbClr val="FFFFFF"/>
                </a:solidFill>
                <a:latin typeface="Trebuchet MS"/>
                <a:cs typeface="Trebuchet MS"/>
              </a:rPr>
              <a:t>mise</a:t>
            </a:r>
            <a:r>
              <a:rPr sz="1350" spc="-114" dirty="0">
                <a:solidFill>
                  <a:srgbClr val="FFFFFF"/>
                </a:solidFill>
                <a:latin typeface="Trebuchet MS"/>
                <a:cs typeface="Trebuchet MS"/>
              </a:rPr>
              <a:t> </a:t>
            </a:r>
            <a:r>
              <a:rPr sz="1350" spc="-20" dirty="0">
                <a:solidFill>
                  <a:srgbClr val="FFFFFF"/>
                </a:solidFill>
                <a:latin typeface="Trebuchet MS"/>
                <a:cs typeface="Trebuchet MS"/>
              </a:rPr>
              <a:t>en</a:t>
            </a:r>
            <a:r>
              <a:rPr sz="1350" spc="-110" dirty="0">
                <a:solidFill>
                  <a:srgbClr val="FFFFFF"/>
                </a:solidFill>
                <a:latin typeface="Trebuchet MS"/>
                <a:cs typeface="Trebuchet MS"/>
              </a:rPr>
              <a:t> </a:t>
            </a:r>
            <a:r>
              <a:rPr sz="1350" spc="-45" dirty="0">
                <a:solidFill>
                  <a:srgbClr val="FFFFFF"/>
                </a:solidFill>
                <a:latin typeface="Trebuchet MS"/>
                <a:cs typeface="Trebuchet MS"/>
              </a:rPr>
              <a:t>œuvre</a:t>
            </a:r>
            <a:r>
              <a:rPr sz="1350" spc="-140" dirty="0">
                <a:solidFill>
                  <a:srgbClr val="FFFFFF"/>
                </a:solidFill>
                <a:latin typeface="Trebuchet MS"/>
                <a:cs typeface="Trebuchet MS"/>
              </a:rPr>
              <a:t> </a:t>
            </a:r>
            <a:r>
              <a:rPr sz="1350" spc="-25" dirty="0">
                <a:solidFill>
                  <a:srgbClr val="FFFFFF"/>
                </a:solidFill>
                <a:latin typeface="Trebuchet MS"/>
                <a:cs typeface="Trebuchet MS"/>
              </a:rPr>
              <a:t>de </a:t>
            </a:r>
            <a:r>
              <a:rPr sz="1350" spc="-60" dirty="0">
                <a:solidFill>
                  <a:srgbClr val="FFFFFF"/>
                </a:solidFill>
                <a:latin typeface="Trebuchet MS"/>
                <a:cs typeface="Trebuchet MS"/>
              </a:rPr>
              <a:t>l’AA</a:t>
            </a:r>
            <a:r>
              <a:rPr sz="1350" spc="-114" dirty="0">
                <a:solidFill>
                  <a:srgbClr val="FFFFFF"/>
                </a:solidFill>
                <a:latin typeface="Trebuchet MS"/>
                <a:cs typeface="Trebuchet MS"/>
              </a:rPr>
              <a:t> </a:t>
            </a:r>
            <a:r>
              <a:rPr sz="1350" dirty="0">
                <a:solidFill>
                  <a:srgbClr val="FFFFFF"/>
                </a:solidFill>
                <a:latin typeface="Trebuchet MS"/>
                <a:cs typeface="Trebuchet MS"/>
              </a:rPr>
              <a:t>sont</a:t>
            </a:r>
            <a:r>
              <a:rPr sz="1350" spc="-110" dirty="0">
                <a:solidFill>
                  <a:srgbClr val="FFFFFF"/>
                </a:solidFill>
                <a:latin typeface="Trebuchet MS"/>
                <a:cs typeface="Trebuchet MS"/>
              </a:rPr>
              <a:t> </a:t>
            </a:r>
            <a:r>
              <a:rPr sz="1350" dirty="0">
                <a:solidFill>
                  <a:srgbClr val="FFFFFF"/>
                </a:solidFill>
                <a:latin typeface="Trebuchet MS"/>
                <a:cs typeface="Trebuchet MS"/>
              </a:rPr>
              <a:t>mis</a:t>
            </a:r>
            <a:r>
              <a:rPr sz="1350" spc="-114" dirty="0">
                <a:solidFill>
                  <a:srgbClr val="FFFFFF"/>
                </a:solidFill>
                <a:latin typeface="Trebuchet MS"/>
                <a:cs typeface="Trebuchet MS"/>
              </a:rPr>
              <a:t> </a:t>
            </a:r>
            <a:r>
              <a:rPr sz="1350" spc="-20" dirty="0">
                <a:solidFill>
                  <a:srgbClr val="FFFFFF"/>
                </a:solidFill>
                <a:latin typeface="Trebuchet MS"/>
                <a:cs typeface="Trebuchet MS"/>
              </a:rPr>
              <a:t>en</a:t>
            </a:r>
            <a:r>
              <a:rPr sz="1350" spc="-110" dirty="0">
                <a:solidFill>
                  <a:srgbClr val="FFFFFF"/>
                </a:solidFill>
                <a:latin typeface="Trebuchet MS"/>
                <a:cs typeface="Trebuchet MS"/>
              </a:rPr>
              <a:t> </a:t>
            </a:r>
            <a:r>
              <a:rPr sz="1350" spc="-10" dirty="0">
                <a:solidFill>
                  <a:srgbClr val="FFFFFF"/>
                </a:solidFill>
                <a:latin typeface="Trebuchet MS"/>
                <a:cs typeface="Trebuchet MS"/>
              </a:rPr>
              <a:t>place</a:t>
            </a:r>
            <a:r>
              <a:rPr sz="1350" spc="-105" dirty="0">
                <a:solidFill>
                  <a:srgbClr val="FFFFFF"/>
                </a:solidFill>
                <a:latin typeface="Trebuchet MS"/>
                <a:cs typeface="Trebuchet MS"/>
              </a:rPr>
              <a:t> </a:t>
            </a:r>
            <a:r>
              <a:rPr sz="1350" spc="-25" dirty="0">
                <a:solidFill>
                  <a:srgbClr val="FFFFFF"/>
                </a:solidFill>
                <a:latin typeface="Trebuchet MS"/>
                <a:cs typeface="Trebuchet MS"/>
              </a:rPr>
              <a:t>et </a:t>
            </a:r>
            <a:r>
              <a:rPr sz="1350" spc="-10" dirty="0">
                <a:solidFill>
                  <a:srgbClr val="FFFFFF"/>
                </a:solidFill>
                <a:latin typeface="Trebuchet MS"/>
                <a:cs typeface="Trebuchet MS"/>
              </a:rPr>
              <a:t>fonctionnels</a:t>
            </a:r>
            <a:endParaRPr sz="1350">
              <a:latin typeface="Trebuchet MS"/>
              <a:cs typeface="Trebuchet MS"/>
            </a:endParaRPr>
          </a:p>
        </p:txBody>
      </p:sp>
      <p:sp>
        <p:nvSpPr>
          <p:cNvPr id="21" name="object 21"/>
          <p:cNvSpPr txBox="1"/>
          <p:nvPr/>
        </p:nvSpPr>
        <p:spPr>
          <a:xfrm>
            <a:off x="2399792" y="4370070"/>
            <a:ext cx="2125980" cy="940435"/>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FFFFFF"/>
                </a:solidFill>
                <a:latin typeface="Trebuchet MS"/>
                <a:cs typeface="Trebuchet MS"/>
              </a:rPr>
              <a:t>Des</a:t>
            </a:r>
            <a:r>
              <a:rPr sz="1200" spc="-40" dirty="0">
                <a:solidFill>
                  <a:srgbClr val="FFFFFF"/>
                </a:solidFill>
                <a:latin typeface="Trebuchet MS"/>
                <a:cs typeface="Trebuchet MS"/>
              </a:rPr>
              <a:t> </a:t>
            </a:r>
            <a:r>
              <a:rPr sz="1200" spc="-25" dirty="0">
                <a:solidFill>
                  <a:srgbClr val="FFFFFF"/>
                </a:solidFill>
                <a:latin typeface="Trebuchet MS"/>
                <a:cs typeface="Trebuchet MS"/>
              </a:rPr>
              <a:t>outils</a:t>
            </a:r>
            <a:r>
              <a:rPr sz="1200" spc="-45" dirty="0">
                <a:solidFill>
                  <a:srgbClr val="FFFFFF"/>
                </a:solidFill>
                <a:latin typeface="Trebuchet MS"/>
                <a:cs typeface="Trebuchet MS"/>
              </a:rPr>
              <a:t> </a:t>
            </a:r>
            <a:r>
              <a:rPr sz="1200" spc="-10" dirty="0">
                <a:solidFill>
                  <a:srgbClr val="FFFFFF"/>
                </a:solidFill>
                <a:latin typeface="Trebuchet MS"/>
                <a:cs typeface="Trebuchet MS"/>
              </a:rPr>
              <a:t>pour</a:t>
            </a:r>
            <a:r>
              <a:rPr sz="1200" spc="-40" dirty="0">
                <a:solidFill>
                  <a:srgbClr val="FFFFFF"/>
                </a:solidFill>
                <a:latin typeface="Trebuchet MS"/>
                <a:cs typeface="Trebuchet MS"/>
              </a:rPr>
              <a:t> </a:t>
            </a:r>
            <a:r>
              <a:rPr sz="1200" spc="-25" dirty="0">
                <a:solidFill>
                  <a:srgbClr val="FFFFFF"/>
                </a:solidFill>
                <a:latin typeface="Trebuchet MS"/>
                <a:cs typeface="Trebuchet MS"/>
              </a:rPr>
              <a:t>soutenir</a:t>
            </a:r>
            <a:r>
              <a:rPr sz="1200" spc="-40" dirty="0">
                <a:solidFill>
                  <a:srgbClr val="FFFFFF"/>
                </a:solidFill>
                <a:latin typeface="Trebuchet MS"/>
                <a:cs typeface="Trebuchet MS"/>
              </a:rPr>
              <a:t> </a:t>
            </a:r>
            <a:r>
              <a:rPr sz="1200" spc="-25" dirty="0">
                <a:solidFill>
                  <a:srgbClr val="FFFFFF"/>
                </a:solidFill>
                <a:latin typeface="Trebuchet MS"/>
                <a:cs typeface="Trebuchet MS"/>
              </a:rPr>
              <a:t>les </a:t>
            </a:r>
            <a:r>
              <a:rPr sz="1200" spc="-10" dirty="0">
                <a:solidFill>
                  <a:srgbClr val="FFFFFF"/>
                </a:solidFill>
                <a:latin typeface="Trebuchet MS"/>
                <a:cs typeface="Trebuchet MS"/>
              </a:rPr>
              <a:t>actions</a:t>
            </a:r>
            <a:r>
              <a:rPr sz="1200" spc="-45" dirty="0">
                <a:solidFill>
                  <a:srgbClr val="FFFFFF"/>
                </a:solidFill>
                <a:latin typeface="Trebuchet MS"/>
                <a:cs typeface="Trebuchet MS"/>
              </a:rPr>
              <a:t> </a:t>
            </a:r>
            <a:r>
              <a:rPr sz="1200" spc="-30" dirty="0">
                <a:solidFill>
                  <a:srgbClr val="FFFFFF"/>
                </a:solidFill>
                <a:latin typeface="Trebuchet MS"/>
                <a:cs typeface="Trebuchet MS"/>
              </a:rPr>
              <a:t>anticipatoires</a:t>
            </a:r>
            <a:r>
              <a:rPr sz="1200" spc="-40" dirty="0">
                <a:solidFill>
                  <a:srgbClr val="FFFFFF"/>
                </a:solidFill>
                <a:latin typeface="Trebuchet MS"/>
                <a:cs typeface="Trebuchet MS"/>
              </a:rPr>
              <a:t> </a:t>
            </a:r>
            <a:r>
              <a:rPr sz="1200" spc="-65" dirty="0">
                <a:solidFill>
                  <a:srgbClr val="FFFFFF"/>
                </a:solidFill>
                <a:latin typeface="Trebuchet MS"/>
                <a:cs typeface="Trebuchet MS"/>
              </a:rPr>
              <a:t>et</a:t>
            </a:r>
            <a:r>
              <a:rPr sz="1200" spc="-45" dirty="0">
                <a:solidFill>
                  <a:srgbClr val="FFFFFF"/>
                </a:solidFill>
                <a:latin typeface="Trebuchet MS"/>
                <a:cs typeface="Trebuchet MS"/>
              </a:rPr>
              <a:t> </a:t>
            </a:r>
            <a:r>
              <a:rPr sz="1200" spc="-10" dirty="0">
                <a:solidFill>
                  <a:srgbClr val="FFFFFF"/>
                </a:solidFill>
                <a:latin typeface="Trebuchet MS"/>
                <a:cs typeface="Trebuchet MS"/>
              </a:rPr>
              <a:t>l'alerte précoce</a:t>
            </a:r>
            <a:r>
              <a:rPr sz="1200" spc="-65" dirty="0">
                <a:solidFill>
                  <a:srgbClr val="FFFFFF"/>
                </a:solidFill>
                <a:latin typeface="Trebuchet MS"/>
                <a:cs typeface="Trebuchet MS"/>
              </a:rPr>
              <a:t> </a:t>
            </a:r>
            <a:r>
              <a:rPr sz="1200" spc="-10" dirty="0">
                <a:solidFill>
                  <a:srgbClr val="FFFFFF"/>
                </a:solidFill>
                <a:latin typeface="Trebuchet MS"/>
                <a:cs typeface="Trebuchet MS"/>
              </a:rPr>
              <a:t>en</a:t>
            </a:r>
            <a:r>
              <a:rPr sz="1200" spc="-75" dirty="0">
                <a:solidFill>
                  <a:srgbClr val="FFFFFF"/>
                </a:solidFill>
                <a:latin typeface="Trebuchet MS"/>
                <a:cs typeface="Trebuchet MS"/>
              </a:rPr>
              <a:t> </a:t>
            </a:r>
            <a:r>
              <a:rPr sz="1200" dirty="0">
                <a:solidFill>
                  <a:srgbClr val="FFFFFF"/>
                </a:solidFill>
                <a:latin typeface="Trebuchet MS"/>
                <a:cs typeface="Trebuchet MS"/>
              </a:rPr>
              <a:t>cas</a:t>
            </a:r>
            <a:r>
              <a:rPr sz="1200" spc="-80" dirty="0">
                <a:solidFill>
                  <a:srgbClr val="FFFFFF"/>
                </a:solidFill>
                <a:latin typeface="Trebuchet MS"/>
                <a:cs typeface="Trebuchet MS"/>
              </a:rPr>
              <a:t> </a:t>
            </a:r>
            <a:r>
              <a:rPr sz="1200" spc="-10" dirty="0">
                <a:solidFill>
                  <a:srgbClr val="FFFFFF"/>
                </a:solidFill>
                <a:latin typeface="Trebuchet MS"/>
                <a:cs typeface="Trebuchet MS"/>
              </a:rPr>
              <a:t>de</a:t>
            </a:r>
            <a:r>
              <a:rPr sz="1200" spc="-75" dirty="0">
                <a:solidFill>
                  <a:srgbClr val="FFFFFF"/>
                </a:solidFill>
                <a:latin typeface="Trebuchet MS"/>
                <a:cs typeface="Trebuchet MS"/>
              </a:rPr>
              <a:t> </a:t>
            </a:r>
            <a:r>
              <a:rPr sz="1200" spc="-10" dirty="0">
                <a:solidFill>
                  <a:srgbClr val="FFFFFF"/>
                </a:solidFill>
                <a:latin typeface="Trebuchet MS"/>
                <a:cs typeface="Trebuchet MS"/>
              </a:rPr>
              <a:t>phénomènes </a:t>
            </a:r>
            <a:r>
              <a:rPr sz="1200" spc="-20" dirty="0">
                <a:solidFill>
                  <a:srgbClr val="FFFFFF"/>
                </a:solidFill>
                <a:latin typeface="Trebuchet MS"/>
                <a:cs typeface="Trebuchet MS"/>
              </a:rPr>
              <a:t>météorologiques</a:t>
            </a:r>
            <a:r>
              <a:rPr sz="1200" spc="15" dirty="0">
                <a:solidFill>
                  <a:srgbClr val="FFFFFF"/>
                </a:solidFill>
                <a:latin typeface="Trebuchet MS"/>
                <a:cs typeface="Trebuchet MS"/>
              </a:rPr>
              <a:t> </a:t>
            </a:r>
            <a:r>
              <a:rPr sz="1200" spc="-35" dirty="0">
                <a:solidFill>
                  <a:srgbClr val="FFFFFF"/>
                </a:solidFill>
                <a:latin typeface="Trebuchet MS"/>
                <a:cs typeface="Trebuchet MS"/>
              </a:rPr>
              <a:t>extrêmes</a:t>
            </a:r>
            <a:r>
              <a:rPr sz="1200" spc="-10" dirty="0">
                <a:solidFill>
                  <a:srgbClr val="FFFFFF"/>
                </a:solidFill>
                <a:latin typeface="Trebuchet MS"/>
                <a:cs typeface="Trebuchet MS"/>
              </a:rPr>
              <a:t> </a:t>
            </a:r>
            <a:r>
              <a:rPr sz="1200" spc="-20" dirty="0">
                <a:solidFill>
                  <a:srgbClr val="FFFFFF"/>
                </a:solidFill>
                <a:latin typeface="Trebuchet MS"/>
                <a:cs typeface="Trebuchet MS"/>
              </a:rPr>
              <a:t>sont </a:t>
            </a:r>
            <a:r>
              <a:rPr sz="1200" spc="-10" dirty="0">
                <a:solidFill>
                  <a:srgbClr val="FFFFFF"/>
                </a:solidFill>
                <a:latin typeface="Trebuchet MS"/>
                <a:cs typeface="Trebuchet MS"/>
              </a:rPr>
              <a:t>développés</a:t>
            </a:r>
            <a:r>
              <a:rPr sz="1200" spc="-60" dirty="0">
                <a:solidFill>
                  <a:srgbClr val="FFFFFF"/>
                </a:solidFill>
                <a:latin typeface="Trebuchet MS"/>
                <a:cs typeface="Trebuchet MS"/>
              </a:rPr>
              <a:t> </a:t>
            </a:r>
            <a:r>
              <a:rPr sz="1200" spc="-65" dirty="0">
                <a:solidFill>
                  <a:srgbClr val="FFFFFF"/>
                </a:solidFill>
                <a:latin typeface="Trebuchet MS"/>
                <a:cs typeface="Trebuchet MS"/>
              </a:rPr>
              <a:t>et</a:t>
            </a:r>
            <a:r>
              <a:rPr sz="1200" spc="-80" dirty="0">
                <a:solidFill>
                  <a:srgbClr val="FFFFFF"/>
                </a:solidFill>
                <a:latin typeface="Trebuchet MS"/>
                <a:cs typeface="Trebuchet MS"/>
              </a:rPr>
              <a:t> </a:t>
            </a:r>
            <a:r>
              <a:rPr sz="1200" spc="-10" dirty="0">
                <a:solidFill>
                  <a:srgbClr val="FFFFFF"/>
                </a:solidFill>
                <a:latin typeface="Trebuchet MS"/>
                <a:cs typeface="Trebuchet MS"/>
              </a:rPr>
              <a:t>opérationnels</a:t>
            </a:r>
            <a:r>
              <a:rPr sz="850" b="1" spc="-10" dirty="0">
                <a:solidFill>
                  <a:srgbClr val="FFFFFF"/>
                </a:solidFill>
                <a:latin typeface="Calibri"/>
                <a:cs typeface="Calibri"/>
              </a:rPr>
              <a:t>.</a:t>
            </a:r>
            <a:endParaRPr sz="850" dirty="0">
              <a:latin typeface="Calibri"/>
              <a:cs typeface="Calibri"/>
            </a:endParaRPr>
          </a:p>
        </p:txBody>
      </p:sp>
      <p:grpSp>
        <p:nvGrpSpPr>
          <p:cNvPr id="22" name="object 22"/>
          <p:cNvGrpSpPr/>
          <p:nvPr/>
        </p:nvGrpSpPr>
        <p:grpSpPr>
          <a:xfrm>
            <a:off x="1972310" y="4193708"/>
            <a:ext cx="319405" cy="431800"/>
            <a:chOff x="1972310" y="4193708"/>
            <a:chExt cx="319405" cy="431800"/>
          </a:xfrm>
        </p:grpSpPr>
        <p:sp>
          <p:nvSpPr>
            <p:cNvPr id="23" name="object 23"/>
            <p:cNvSpPr/>
            <p:nvPr/>
          </p:nvSpPr>
          <p:spPr>
            <a:xfrm>
              <a:off x="2051939" y="4209414"/>
              <a:ext cx="125095" cy="400050"/>
            </a:xfrm>
            <a:custGeom>
              <a:avLst/>
              <a:gdLst/>
              <a:ahLst/>
              <a:cxnLst/>
              <a:rect l="l" t="t" r="r" b="b"/>
              <a:pathLst>
                <a:path w="125094" h="400050">
                  <a:moveTo>
                    <a:pt x="103378" y="282067"/>
                  </a:moveTo>
                  <a:lnTo>
                    <a:pt x="103378" y="43815"/>
                  </a:lnTo>
                  <a:lnTo>
                    <a:pt x="100075" y="26797"/>
                  </a:lnTo>
                  <a:lnTo>
                    <a:pt x="91440" y="12827"/>
                  </a:lnTo>
                  <a:lnTo>
                    <a:pt x="78359" y="3429"/>
                  </a:lnTo>
                  <a:lnTo>
                    <a:pt x="62484" y="0"/>
                  </a:lnTo>
                  <a:lnTo>
                    <a:pt x="46609" y="3429"/>
                  </a:lnTo>
                  <a:lnTo>
                    <a:pt x="33655" y="12827"/>
                  </a:lnTo>
                  <a:lnTo>
                    <a:pt x="24892" y="26797"/>
                  </a:lnTo>
                  <a:lnTo>
                    <a:pt x="21717" y="43815"/>
                  </a:lnTo>
                  <a:lnTo>
                    <a:pt x="21717" y="282067"/>
                  </a:lnTo>
                  <a:lnTo>
                    <a:pt x="12700" y="292354"/>
                  </a:lnTo>
                  <a:lnTo>
                    <a:pt x="5842" y="304546"/>
                  </a:lnTo>
                  <a:lnTo>
                    <a:pt x="1524" y="318135"/>
                  </a:lnTo>
                  <a:lnTo>
                    <a:pt x="0" y="332867"/>
                  </a:lnTo>
                  <a:lnTo>
                    <a:pt x="3175" y="354076"/>
                  </a:lnTo>
                  <a:lnTo>
                    <a:pt x="12065" y="372491"/>
                  </a:lnTo>
                  <a:lnTo>
                    <a:pt x="25527" y="387096"/>
                  </a:lnTo>
                  <a:lnTo>
                    <a:pt x="42799" y="396621"/>
                  </a:lnTo>
                  <a:lnTo>
                    <a:pt x="62484" y="400050"/>
                  </a:lnTo>
                  <a:lnTo>
                    <a:pt x="82296" y="396621"/>
                  </a:lnTo>
                  <a:lnTo>
                    <a:pt x="99441" y="387096"/>
                  </a:lnTo>
                  <a:lnTo>
                    <a:pt x="113030" y="372491"/>
                  </a:lnTo>
                  <a:lnTo>
                    <a:pt x="121919" y="354076"/>
                  </a:lnTo>
                  <a:lnTo>
                    <a:pt x="125094" y="332867"/>
                  </a:lnTo>
                  <a:lnTo>
                    <a:pt x="123571" y="318135"/>
                  </a:lnTo>
                  <a:lnTo>
                    <a:pt x="119253" y="304546"/>
                  </a:lnTo>
                  <a:lnTo>
                    <a:pt x="112394" y="292354"/>
                  </a:lnTo>
                  <a:lnTo>
                    <a:pt x="103378" y="282067"/>
                  </a:lnTo>
                  <a:close/>
                </a:path>
              </a:pathLst>
            </a:custGeom>
            <a:ln w="31412">
              <a:solidFill>
                <a:srgbClr val="FFFFFF"/>
              </a:solidFill>
            </a:ln>
          </p:spPr>
          <p:txBody>
            <a:bodyPr wrap="square" lIns="0" tIns="0" rIns="0" bIns="0" rtlCol="0"/>
            <a:lstStyle/>
            <a:p>
              <a:endParaRPr/>
            </a:p>
          </p:txBody>
        </p:sp>
        <p:pic>
          <p:nvPicPr>
            <p:cNvPr id="24" name="object 24"/>
            <p:cNvPicPr/>
            <p:nvPr/>
          </p:nvPicPr>
          <p:blipFill>
            <a:blip r:embed="rId11" cstate="print"/>
            <a:stretch>
              <a:fillRect/>
            </a:stretch>
          </p:blipFill>
          <p:spPr>
            <a:xfrm>
              <a:off x="2077339" y="4507251"/>
              <a:ext cx="74146" cy="74146"/>
            </a:xfrm>
            <a:prstGeom prst="rect">
              <a:avLst/>
            </a:prstGeom>
          </p:spPr>
        </p:pic>
        <p:sp>
          <p:nvSpPr>
            <p:cNvPr id="25" name="object 25"/>
            <p:cNvSpPr/>
            <p:nvPr/>
          </p:nvSpPr>
          <p:spPr>
            <a:xfrm>
              <a:off x="2114550" y="4286503"/>
              <a:ext cx="177165" cy="241300"/>
            </a:xfrm>
            <a:custGeom>
              <a:avLst/>
              <a:gdLst/>
              <a:ahLst/>
              <a:cxnLst/>
              <a:rect l="l" t="t" r="r" b="b"/>
              <a:pathLst>
                <a:path w="177164" h="241300">
                  <a:moveTo>
                    <a:pt x="0" y="240919"/>
                  </a:moveTo>
                  <a:lnTo>
                    <a:pt x="0" y="48768"/>
                  </a:lnTo>
                </a:path>
                <a:path w="177164" h="241300">
                  <a:moveTo>
                    <a:pt x="108076" y="0"/>
                  </a:moveTo>
                  <a:lnTo>
                    <a:pt x="176783" y="0"/>
                  </a:lnTo>
                </a:path>
              </a:pathLst>
            </a:custGeom>
            <a:ln w="31412">
              <a:solidFill>
                <a:srgbClr val="FFFFFF"/>
              </a:solidFill>
            </a:ln>
          </p:spPr>
          <p:txBody>
            <a:bodyPr wrap="square" lIns="0" tIns="0" rIns="0" bIns="0" rtlCol="0"/>
            <a:lstStyle/>
            <a:p>
              <a:endParaRPr/>
            </a:p>
          </p:txBody>
        </p:sp>
        <p:sp>
          <p:nvSpPr>
            <p:cNvPr id="26" name="object 26"/>
            <p:cNvSpPr/>
            <p:nvPr/>
          </p:nvSpPr>
          <p:spPr>
            <a:xfrm>
              <a:off x="2222627" y="4350765"/>
              <a:ext cx="69215" cy="0"/>
            </a:xfrm>
            <a:custGeom>
              <a:avLst/>
              <a:gdLst/>
              <a:ahLst/>
              <a:cxnLst/>
              <a:rect l="l" t="t" r="r" b="b"/>
              <a:pathLst>
                <a:path w="69214">
                  <a:moveTo>
                    <a:pt x="0" y="0"/>
                  </a:moveTo>
                  <a:lnTo>
                    <a:pt x="68706" y="0"/>
                  </a:lnTo>
                </a:path>
              </a:pathLst>
            </a:custGeom>
            <a:ln w="41883">
              <a:solidFill>
                <a:srgbClr val="FFFFFF"/>
              </a:solidFill>
            </a:ln>
          </p:spPr>
          <p:txBody>
            <a:bodyPr wrap="square" lIns="0" tIns="0" rIns="0" bIns="0" rtlCol="0"/>
            <a:lstStyle/>
            <a:p>
              <a:endParaRPr/>
            </a:p>
          </p:txBody>
        </p:sp>
        <p:sp>
          <p:nvSpPr>
            <p:cNvPr id="27" name="object 27"/>
            <p:cNvSpPr/>
            <p:nvPr/>
          </p:nvSpPr>
          <p:spPr>
            <a:xfrm>
              <a:off x="1972310" y="4318634"/>
              <a:ext cx="319405" cy="128905"/>
            </a:xfrm>
            <a:custGeom>
              <a:avLst/>
              <a:gdLst/>
              <a:ahLst/>
              <a:cxnLst/>
              <a:rect l="l" t="t" r="r" b="b"/>
              <a:pathLst>
                <a:path w="319405" h="128904">
                  <a:moveTo>
                    <a:pt x="0" y="126"/>
                  </a:moveTo>
                  <a:lnTo>
                    <a:pt x="46354" y="126"/>
                  </a:lnTo>
                </a:path>
                <a:path w="319405" h="128904">
                  <a:moveTo>
                    <a:pt x="0" y="99313"/>
                  </a:moveTo>
                  <a:lnTo>
                    <a:pt x="46354" y="99313"/>
                  </a:lnTo>
                </a:path>
                <a:path w="319405" h="128904">
                  <a:moveTo>
                    <a:pt x="250316" y="96519"/>
                  </a:moveTo>
                  <a:lnTo>
                    <a:pt x="319023" y="96519"/>
                  </a:lnTo>
                </a:path>
                <a:path w="319405" h="128904">
                  <a:moveTo>
                    <a:pt x="250316" y="0"/>
                  </a:moveTo>
                  <a:lnTo>
                    <a:pt x="296798" y="0"/>
                  </a:lnTo>
                </a:path>
                <a:path w="319405" h="128904">
                  <a:moveTo>
                    <a:pt x="250316" y="64388"/>
                  </a:moveTo>
                  <a:lnTo>
                    <a:pt x="296798" y="64388"/>
                  </a:lnTo>
                </a:path>
                <a:path w="319405" h="128904">
                  <a:moveTo>
                    <a:pt x="250316" y="128650"/>
                  </a:moveTo>
                  <a:lnTo>
                    <a:pt x="296798" y="128650"/>
                  </a:lnTo>
                </a:path>
              </a:pathLst>
            </a:custGeom>
            <a:ln w="31412">
              <a:solidFill>
                <a:srgbClr val="FFFFFF"/>
              </a:solidFill>
            </a:ln>
          </p:spPr>
          <p:txBody>
            <a:bodyPr wrap="square" lIns="0" tIns="0" rIns="0" bIns="0" rtlCol="0"/>
            <a:lstStyle/>
            <a:p>
              <a:endParaRPr/>
            </a:p>
          </p:txBody>
        </p:sp>
      </p:grpSp>
      <p:sp>
        <p:nvSpPr>
          <p:cNvPr id="28" name="object 28"/>
          <p:cNvSpPr/>
          <p:nvPr/>
        </p:nvSpPr>
        <p:spPr>
          <a:xfrm>
            <a:off x="1759330" y="4257421"/>
            <a:ext cx="88265" cy="71120"/>
          </a:xfrm>
          <a:custGeom>
            <a:avLst/>
            <a:gdLst/>
            <a:ahLst/>
            <a:cxnLst/>
            <a:rect l="l" t="t" r="r" b="b"/>
            <a:pathLst>
              <a:path w="88264" h="71120">
                <a:moveTo>
                  <a:pt x="0" y="0"/>
                </a:moveTo>
                <a:lnTo>
                  <a:pt x="83566" y="62610"/>
                </a:lnTo>
              </a:path>
              <a:path w="88264" h="71120">
                <a:moveTo>
                  <a:pt x="37845" y="70611"/>
                </a:moveTo>
                <a:lnTo>
                  <a:pt x="87756" y="66039"/>
                </a:lnTo>
                <a:lnTo>
                  <a:pt x="75564" y="20700"/>
                </a:lnTo>
              </a:path>
            </a:pathLst>
          </a:custGeom>
          <a:ln w="31412">
            <a:solidFill>
              <a:srgbClr val="FFFFFF"/>
            </a:solidFill>
          </a:ln>
        </p:spPr>
        <p:txBody>
          <a:bodyPr wrap="square" lIns="0" tIns="0" rIns="0" bIns="0" rtlCol="0"/>
          <a:lstStyle/>
          <a:p>
            <a:endParaRPr/>
          </a:p>
        </p:txBody>
      </p:sp>
      <p:sp>
        <p:nvSpPr>
          <p:cNvPr id="29" name="object 29"/>
          <p:cNvSpPr txBox="1"/>
          <p:nvPr/>
        </p:nvSpPr>
        <p:spPr>
          <a:xfrm>
            <a:off x="1902714" y="4245050"/>
            <a:ext cx="59690" cy="208279"/>
          </a:xfrm>
          <a:prstGeom prst="rect">
            <a:avLst/>
          </a:prstGeom>
        </p:spPr>
        <p:txBody>
          <a:bodyPr vert="horz" wrap="square" lIns="0" tIns="27305" rIns="0" bIns="0" rtlCol="0">
            <a:spAutoFit/>
          </a:bodyPr>
          <a:lstStyle/>
          <a:p>
            <a:pPr marL="12700">
              <a:lnSpc>
                <a:spcPct val="100000"/>
              </a:lnSpc>
              <a:spcBef>
                <a:spcPts val="215"/>
              </a:spcBef>
            </a:pPr>
            <a:r>
              <a:rPr sz="500" b="1" spc="-50" dirty="0">
                <a:solidFill>
                  <a:srgbClr val="FFFFFF"/>
                </a:solidFill>
                <a:latin typeface="Calibri"/>
                <a:cs typeface="Calibri"/>
              </a:rPr>
              <a:t>2</a:t>
            </a:r>
            <a:endParaRPr sz="500">
              <a:latin typeface="Calibri"/>
              <a:cs typeface="Calibri"/>
            </a:endParaRPr>
          </a:p>
          <a:p>
            <a:pPr marL="12700">
              <a:lnSpc>
                <a:spcPct val="100000"/>
              </a:lnSpc>
              <a:spcBef>
                <a:spcPts val="120"/>
              </a:spcBef>
            </a:pPr>
            <a:r>
              <a:rPr sz="500" b="1" spc="-50" dirty="0">
                <a:solidFill>
                  <a:srgbClr val="FFFFFF"/>
                </a:solidFill>
                <a:latin typeface="Calibri"/>
                <a:cs typeface="Calibri"/>
              </a:rPr>
              <a:t>1</a:t>
            </a:r>
            <a:endParaRPr sz="500">
              <a:latin typeface="Calibri"/>
              <a:cs typeface="Calibri"/>
            </a:endParaRPr>
          </a:p>
        </p:txBody>
      </p:sp>
      <p:sp>
        <p:nvSpPr>
          <p:cNvPr id="30" name="object 30"/>
          <p:cNvSpPr txBox="1"/>
          <p:nvPr/>
        </p:nvSpPr>
        <p:spPr>
          <a:xfrm>
            <a:off x="2022729" y="2345563"/>
            <a:ext cx="2236470" cy="1055370"/>
          </a:xfrm>
          <a:prstGeom prst="rect">
            <a:avLst/>
          </a:prstGeom>
        </p:spPr>
        <p:txBody>
          <a:bodyPr vert="horz" wrap="square" lIns="0" tIns="13335" rIns="0" bIns="0" rtlCol="0">
            <a:spAutoFit/>
          </a:bodyPr>
          <a:lstStyle/>
          <a:p>
            <a:pPr marL="12700" marR="5080">
              <a:lnSpc>
                <a:spcPct val="100000"/>
              </a:lnSpc>
              <a:spcBef>
                <a:spcPts val="105"/>
              </a:spcBef>
            </a:pPr>
            <a:r>
              <a:rPr sz="1350" dirty="0">
                <a:solidFill>
                  <a:srgbClr val="FFFFFF"/>
                </a:solidFill>
                <a:latin typeface="Arial MT"/>
                <a:cs typeface="Arial MT"/>
              </a:rPr>
              <a:t>AA</a:t>
            </a:r>
            <a:r>
              <a:rPr sz="1350" spc="-95" dirty="0">
                <a:solidFill>
                  <a:srgbClr val="FFFFFF"/>
                </a:solidFill>
                <a:latin typeface="Arial MT"/>
                <a:cs typeface="Arial MT"/>
              </a:rPr>
              <a:t> </a:t>
            </a:r>
            <a:r>
              <a:rPr sz="1350" dirty="0">
                <a:solidFill>
                  <a:srgbClr val="FFFFFF"/>
                </a:solidFill>
                <a:latin typeface="Arial MT"/>
                <a:cs typeface="Arial MT"/>
              </a:rPr>
              <a:t>est</a:t>
            </a:r>
            <a:r>
              <a:rPr sz="1350" spc="-25" dirty="0">
                <a:solidFill>
                  <a:srgbClr val="FFFFFF"/>
                </a:solidFill>
                <a:latin typeface="Arial MT"/>
                <a:cs typeface="Arial MT"/>
              </a:rPr>
              <a:t> </a:t>
            </a:r>
            <a:r>
              <a:rPr sz="1350" dirty="0">
                <a:solidFill>
                  <a:srgbClr val="FFFFFF"/>
                </a:solidFill>
                <a:latin typeface="Arial MT"/>
                <a:cs typeface="Arial MT"/>
              </a:rPr>
              <a:t>intégrée</a:t>
            </a:r>
            <a:r>
              <a:rPr sz="1350" spc="-30" dirty="0">
                <a:solidFill>
                  <a:srgbClr val="FFFFFF"/>
                </a:solidFill>
                <a:latin typeface="Arial MT"/>
                <a:cs typeface="Arial MT"/>
              </a:rPr>
              <a:t> </a:t>
            </a:r>
            <a:r>
              <a:rPr sz="1350" dirty="0">
                <a:solidFill>
                  <a:srgbClr val="FFFFFF"/>
                </a:solidFill>
                <a:latin typeface="Arial MT"/>
                <a:cs typeface="Arial MT"/>
              </a:rPr>
              <a:t>dans</a:t>
            </a:r>
            <a:r>
              <a:rPr sz="1350" spc="-20" dirty="0">
                <a:solidFill>
                  <a:srgbClr val="FFFFFF"/>
                </a:solidFill>
                <a:latin typeface="Arial MT"/>
                <a:cs typeface="Arial MT"/>
              </a:rPr>
              <a:t> </a:t>
            </a:r>
            <a:r>
              <a:rPr sz="1350" spc="-25" dirty="0">
                <a:solidFill>
                  <a:srgbClr val="FFFFFF"/>
                </a:solidFill>
                <a:latin typeface="Arial MT"/>
                <a:cs typeface="Arial MT"/>
              </a:rPr>
              <a:t>les </a:t>
            </a:r>
            <a:r>
              <a:rPr sz="1350" dirty="0">
                <a:solidFill>
                  <a:srgbClr val="FFFFFF"/>
                </a:solidFill>
                <a:latin typeface="Arial MT"/>
                <a:cs typeface="Arial MT"/>
              </a:rPr>
              <a:t>politiques,</a:t>
            </a:r>
            <a:r>
              <a:rPr sz="1350" spc="-60" dirty="0">
                <a:solidFill>
                  <a:srgbClr val="FFFFFF"/>
                </a:solidFill>
                <a:latin typeface="Arial MT"/>
                <a:cs typeface="Arial MT"/>
              </a:rPr>
              <a:t> </a:t>
            </a:r>
            <a:r>
              <a:rPr sz="1350" dirty="0">
                <a:solidFill>
                  <a:srgbClr val="FFFFFF"/>
                </a:solidFill>
                <a:latin typeface="Arial MT"/>
                <a:cs typeface="Arial MT"/>
              </a:rPr>
              <a:t>stratégies</a:t>
            </a:r>
            <a:r>
              <a:rPr sz="1350" spc="-50" dirty="0">
                <a:solidFill>
                  <a:srgbClr val="FFFFFF"/>
                </a:solidFill>
                <a:latin typeface="Arial MT"/>
                <a:cs typeface="Arial MT"/>
              </a:rPr>
              <a:t> </a:t>
            </a:r>
            <a:r>
              <a:rPr sz="1350" dirty="0">
                <a:solidFill>
                  <a:srgbClr val="FFFFFF"/>
                </a:solidFill>
                <a:latin typeface="Arial MT"/>
                <a:cs typeface="Arial MT"/>
              </a:rPr>
              <a:t>et</a:t>
            </a:r>
            <a:r>
              <a:rPr sz="1350" spc="-20" dirty="0">
                <a:solidFill>
                  <a:srgbClr val="FFFFFF"/>
                </a:solidFill>
                <a:latin typeface="Arial MT"/>
                <a:cs typeface="Arial MT"/>
              </a:rPr>
              <a:t> </a:t>
            </a:r>
            <a:r>
              <a:rPr sz="1350" spc="-10" dirty="0">
                <a:solidFill>
                  <a:srgbClr val="FFFFFF"/>
                </a:solidFill>
                <a:latin typeface="Arial MT"/>
                <a:cs typeface="Arial MT"/>
              </a:rPr>
              <a:t>plans </a:t>
            </a:r>
            <a:r>
              <a:rPr sz="1350" dirty="0">
                <a:solidFill>
                  <a:srgbClr val="FFFFFF"/>
                </a:solidFill>
                <a:latin typeface="Arial MT"/>
                <a:cs typeface="Arial MT"/>
              </a:rPr>
              <a:t>de</a:t>
            </a:r>
            <a:r>
              <a:rPr sz="1350" spc="-30" dirty="0">
                <a:solidFill>
                  <a:srgbClr val="FFFFFF"/>
                </a:solidFill>
                <a:latin typeface="Arial MT"/>
                <a:cs typeface="Arial MT"/>
              </a:rPr>
              <a:t> </a:t>
            </a:r>
            <a:r>
              <a:rPr sz="1350" dirty="0">
                <a:solidFill>
                  <a:srgbClr val="FFFFFF"/>
                </a:solidFill>
                <a:latin typeface="Arial MT"/>
                <a:cs typeface="Arial MT"/>
              </a:rPr>
              <a:t>gestion</a:t>
            </a:r>
            <a:r>
              <a:rPr sz="1350" spc="-35" dirty="0">
                <a:solidFill>
                  <a:srgbClr val="FFFFFF"/>
                </a:solidFill>
                <a:latin typeface="Arial MT"/>
                <a:cs typeface="Arial MT"/>
              </a:rPr>
              <a:t> </a:t>
            </a:r>
            <a:r>
              <a:rPr sz="1350" dirty="0">
                <a:solidFill>
                  <a:srgbClr val="FFFFFF"/>
                </a:solidFill>
                <a:latin typeface="Arial MT"/>
                <a:cs typeface="Arial MT"/>
              </a:rPr>
              <a:t>des</a:t>
            </a:r>
            <a:r>
              <a:rPr sz="1350" spc="-35" dirty="0">
                <a:solidFill>
                  <a:srgbClr val="FFFFFF"/>
                </a:solidFill>
                <a:latin typeface="Arial MT"/>
                <a:cs typeface="Arial MT"/>
              </a:rPr>
              <a:t> </a:t>
            </a:r>
            <a:r>
              <a:rPr sz="1350" dirty="0">
                <a:solidFill>
                  <a:srgbClr val="FFFFFF"/>
                </a:solidFill>
                <a:latin typeface="Arial MT"/>
                <a:cs typeface="Arial MT"/>
              </a:rPr>
              <a:t>risques</a:t>
            </a:r>
            <a:r>
              <a:rPr sz="1350" spc="-40" dirty="0">
                <a:solidFill>
                  <a:srgbClr val="FFFFFF"/>
                </a:solidFill>
                <a:latin typeface="Arial MT"/>
                <a:cs typeface="Arial MT"/>
              </a:rPr>
              <a:t> </a:t>
            </a:r>
            <a:r>
              <a:rPr sz="1350" spc="-25" dirty="0">
                <a:solidFill>
                  <a:srgbClr val="FFFFFF"/>
                </a:solidFill>
                <a:latin typeface="Arial MT"/>
                <a:cs typeface="Arial MT"/>
              </a:rPr>
              <a:t>de </a:t>
            </a:r>
            <a:r>
              <a:rPr sz="1350" dirty="0">
                <a:solidFill>
                  <a:srgbClr val="FFFFFF"/>
                </a:solidFill>
                <a:latin typeface="Arial MT"/>
                <a:cs typeface="Arial MT"/>
              </a:rPr>
              <a:t>catastrophes</a:t>
            </a:r>
            <a:r>
              <a:rPr sz="1350" spc="-55" dirty="0">
                <a:solidFill>
                  <a:srgbClr val="FFFFFF"/>
                </a:solidFill>
                <a:latin typeface="Arial MT"/>
                <a:cs typeface="Arial MT"/>
              </a:rPr>
              <a:t> </a:t>
            </a:r>
            <a:r>
              <a:rPr sz="1350" dirty="0">
                <a:solidFill>
                  <a:srgbClr val="FFFFFF"/>
                </a:solidFill>
                <a:latin typeface="Arial MT"/>
                <a:cs typeface="Arial MT"/>
              </a:rPr>
              <a:t>à</a:t>
            </a:r>
            <a:r>
              <a:rPr sz="1350" spc="-20" dirty="0">
                <a:solidFill>
                  <a:srgbClr val="FFFFFF"/>
                </a:solidFill>
                <a:latin typeface="Arial MT"/>
                <a:cs typeface="Arial MT"/>
              </a:rPr>
              <a:t> </a:t>
            </a:r>
            <a:r>
              <a:rPr sz="1350" dirty="0">
                <a:solidFill>
                  <a:srgbClr val="FFFFFF"/>
                </a:solidFill>
                <a:latin typeface="Arial MT"/>
                <a:cs typeface="Arial MT"/>
              </a:rPr>
              <a:t>tous</a:t>
            </a:r>
            <a:r>
              <a:rPr sz="1350" spc="-40" dirty="0">
                <a:solidFill>
                  <a:srgbClr val="FFFFFF"/>
                </a:solidFill>
                <a:latin typeface="Arial MT"/>
                <a:cs typeface="Arial MT"/>
              </a:rPr>
              <a:t> </a:t>
            </a:r>
            <a:r>
              <a:rPr sz="1350" spc="-25" dirty="0">
                <a:solidFill>
                  <a:srgbClr val="FFFFFF"/>
                </a:solidFill>
                <a:latin typeface="Arial MT"/>
                <a:cs typeface="Arial MT"/>
              </a:rPr>
              <a:t>les </a:t>
            </a:r>
            <a:r>
              <a:rPr sz="1350" spc="-10" dirty="0">
                <a:solidFill>
                  <a:srgbClr val="FFFFFF"/>
                </a:solidFill>
                <a:latin typeface="Arial MT"/>
                <a:cs typeface="Arial MT"/>
              </a:rPr>
              <a:t>niveaux,</a:t>
            </a:r>
            <a:endParaRPr sz="1350">
              <a:latin typeface="Arial MT"/>
              <a:cs typeface="Arial MT"/>
            </a:endParaRPr>
          </a:p>
        </p:txBody>
      </p:sp>
      <p:pic>
        <p:nvPicPr>
          <p:cNvPr id="31" name="object 31"/>
          <p:cNvPicPr/>
          <p:nvPr/>
        </p:nvPicPr>
        <p:blipFill>
          <a:blip r:embed="rId12" cstate="print"/>
          <a:stretch>
            <a:fillRect/>
          </a:stretch>
        </p:blipFill>
        <p:spPr>
          <a:xfrm>
            <a:off x="228600" y="6096000"/>
            <a:ext cx="1981200" cy="577557"/>
          </a:xfrm>
          <a:prstGeom prst="rect">
            <a:avLst/>
          </a:prstGeom>
        </p:spPr>
      </p:pic>
      <p:pic>
        <p:nvPicPr>
          <p:cNvPr id="32" name="object 32"/>
          <p:cNvPicPr/>
          <p:nvPr/>
        </p:nvPicPr>
        <p:blipFill>
          <a:blip r:embed="rId13" cstate="print"/>
          <a:stretch>
            <a:fillRect/>
          </a:stretch>
        </p:blipFill>
        <p:spPr>
          <a:xfrm>
            <a:off x="10291078" y="71958"/>
            <a:ext cx="835839" cy="722807"/>
          </a:xfrm>
          <a:prstGeom prst="rect">
            <a:avLst/>
          </a:prstGeom>
        </p:spPr>
      </p:pic>
      <p:pic>
        <p:nvPicPr>
          <p:cNvPr id="33" name="Image 32"/>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28600" y="0"/>
            <a:ext cx="1612900" cy="1200150"/>
          </a:xfrm>
          <a:prstGeom prst="rect">
            <a:avLst/>
          </a:prstGeom>
          <a:noFill/>
        </p:spPr>
      </p:pic>
    </p:spTree>
  </p:cSld>
  <p:clrMapOvr>
    <a:masterClrMapping/>
  </p:clrMapOvr>
  <p:timing>
    <p:tnLst>
      <p:par>
        <p:cTn id="1" dur="indefinite" restart="never" nodeType="tmRoot"/>
      </p:par>
    </p:tnLst>
  </p:timing>
  <p:extLst>
    <p:ext uri="{6950BFC3-D8DA-4A85-94F7-54DA5524770B}">
      <p188:commentRel xmlns="" xmlns:p188="http://schemas.microsoft.com/office/powerpoint/2018/8/main" r:id="rId1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442A185-B80B-3C69-211C-A353AB49413E}"/>
              </a:ext>
            </a:extLst>
          </p:cNvPr>
          <p:cNvSpPr>
            <a:spLocks noGrp="1"/>
          </p:cNvSpPr>
          <p:nvPr>
            <p:ph type="title"/>
          </p:nvPr>
        </p:nvSpPr>
        <p:spPr>
          <a:xfrm>
            <a:off x="630936" y="640080"/>
            <a:ext cx="5084064" cy="1481328"/>
          </a:xfrm>
        </p:spPr>
        <p:txBody>
          <a:bodyPr anchor="b">
            <a:normAutofit fontScale="90000"/>
          </a:bodyPr>
          <a:lstStyle/>
          <a:p>
            <a:r>
              <a:rPr lang="en-US" sz="5000" dirty="0" err="1"/>
              <a:t>Fréquence</a:t>
            </a:r>
            <a:r>
              <a:rPr lang="en-US" sz="5000" dirty="0"/>
              <a:t> de </a:t>
            </a:r>
            <a:r>
              <a:rPr lang="en-US" sz="5000" dirty="0" err="1"/>
              <a:t>déclenchement</a:t>
            </a:r>
            <a:endParaRPr lang="en-US" sz="5000" dirty="0"/>
          </a:p>
        </p:txBody>
      </p:sp>
      <p:sp>
        <p:nvSpPr>
          <p:cNvPr id="12" name="sketch line">
            <a:extLst>
              <a:ext uri="{FF2B5EF4-FFF2-40B4-BE49-F238E27FC236}">
                <a16:creationId xmlns=""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 xmlns:a16="http://schemas.microsoft.com/office/drawing/2014/main" id="{FF6AD64B-0803-CBE3-3292-371D9064F176}"/>
              </a:ext>
            </a:extLst>
          </p:cNvPr>
          <p:cNvGraphicFramePr>
            <a:graphicFrameLocks noGrp="1"/>
          </p:cNvGraphicFramePr>
          <p:nvPr>
            <p:ph idx="1"/>
            <p:extLst>
              <p:ext uri="{D42A27DB-BD31-4B8C-83A1-F6EECF244321}">
                <p14:modId xmlns="" xmlns:p14="http://schemas.microsoft.com/office/powerpoint/2010/main" val="1567080325"/>
              </p:ext>
            </p:extLst>
          </p:nvPr>
        </p:nvGraphicFramePr>
        <p:xfrm>
          <a:off x="741752" y="2871470"/>
          <a:ext cx="4907934" cy="2560320"/>
        </p:xfrm>
        <a:graphic>
          <a:graphicData uri="http://schemas.openxmlformats.org/drawingml/2006/table">
            <a:tbl>
              <a:tblPr firstRow="1" bandRow="1">
                <a:tableStyleId>{5C22544A-7EE6-4342-B048-85BDC9FD1C3A}</a:tableStyleId>
              </a:tblPr>
              <a:tblGrid>
                <a:gridCol w="1635978">
                  <a:extLst>
                    <a:ext uri="{9D8B030D-6E8A-4147-A177-3AD203B41FA5}">
                      <a16:colId xmlns="" xmlns:a16="http://schemas.microsoft.com/office/drawing/2014/main" val="171818449"/>
                    </a:ext>
                  </a:extLst>
                </a:gridCol>
                <a:gridCol w="1635978">
                  <a:extLst>
                    <a:ext uri="{9D8B030D-6E8A-4147-A177-3AD203B41FA5}">
                      <a16:colId xmlns="" xmlns:a16="http://schemas.microsoft.com/office/drawing/2014/main" val="1607662753"/>
                    </a:ext>
                  </a:extLst>
                </a:gridCol>
                <a:gridCol w="1635978">
                  <a:extLst>
                    <a:ext uri="{9D8B030D-6E8A-4147-A177-3AD203B41FA5}">
                      <a16:colId xmlns="" xmlns:a16="http://schemas.microsoft.com/office/drawing/2014/main" val="872800846"/>
                    </a:ext>
                  </a:extLst>
                </a:gridCol>
              </a:tblGrid>
              <a:tr h="370840">
                <a:tc>
                  <a:txBody>
                    <a:bodyPr/>
                    <a:lstStyle/>
                    <a:p>
                      <a:r>
                        <a:rPr lang="en-US" err="1"/>
                        <a:t>Sévérité</a:t>
                      </a:r>
                      <a:r>
                        <a:rPr lang="en-US"/>
                        <a:t> de </a:t>
                      </a:r>
                      <a:r>
                        <a:rPr lang="en-US" err="1"/>
                        <a:t>sécheresse</a:t>
                      </a:r>
                      <a:endParaRPr lang="en-US"/>
                    </a:p>
                  </a:txBody>
                  <a:tcPr/>
                </a:tc>
                <a:tc>
                  <a:txBody>
                    <a:bodyPr/>
                    <a:lstStyle/>
                    <a:p>
                      <a:r>
                        <a:rPr lang="en-US" err="1"/>
                        <a:t>Pourcentage</a:t>
                      </a:r>
                      <a:endParaRPr lang="en-US"/>
                    </a:p>
                  </a:txBody>
                  <a:tcPr/>
                </a:tc>
                <a:tc>
                  <a:txBody>
                    <a:bodyPr/>
                    <a:lstStyle/>
                    <a:p>
                      <a:r>
                        <a:rPr lang="en-US" err="1"/>
                        <a:t>Années</a:t>
                      </a:r>
                      <a:r>
                        <a:rPr lang="en-US"/>
                        <a:t> de retour</a:t>
                      </a:r>
                    </a:p>
                  </a:txBody>
                  <a:tcPr/>
                </a:tc>
                <a:extLst>
                  <a:ext uri="{0D108BD9-81ED-4DB2-BD59-A6C34878D82A}">
                    <a16:rowId xmlns="" xmlns:a16="http://schemas.microsoft.com/office/drawing/2014/main" val="195847368"/>
                  </a:ext>
                </a:extLst>
              </a:tr>
              <a:tr h="370840">
                <a:tc>
                  <a:txBody>
                    <a:bodyPr/>
                    <a:lstStyle/>
                    <a:p>
                      <a:r>
                        <a:rPr lang="en-US" err="1"/>
                        <a:t>Faible</a:t>
                      </a:r>
                      <a:endParaRPr lang="en-US"/>
                    </a:p>
                  </a:txBody>
                  <a:tcPr/>
                </a:tc>
                <a:tc>
                  <a:txBody>
                    <a:bodyPr/>
                    <a:lstStyle/>
                    <a:p>
                      <a:r>
                        <a:rPr lang="en-US"/>
                        <a:t>30%</a:t>
                      </a:r>
                    </a:p>
                  </a:txBody>
                  <a:tcPr/>
                </a:tc>
                <a:tc>
                  <a:txBody>
                    <a:bodyPr/>
                    <a:lstStyle/>
                    <a:p>
                      <a:r>
                        <a:rPr lang="en-US"/>
                        <a:t>Un an sur trois (1/3)</a:t>
                      </a:r>
                    </a:p>
                  </a:txBody>
                  <a:tcPr/>
                </a:tc>
                <a:extLst>
                  <a:ext uri="{0D108BD9-81ED-4DB2-BD59-A6C34878D82A}">
                    <a16:rowId xmlns="" xmlns:a16="http://schemas.microsoft.com/office/drawing/2014/main" val="2558029051"/>
                  </a:ext>
                </a:extLst>
              </a:tr>
              <a:tr h="370840">
                <a:tc>
                  <a:txBody>
                    <a:bodyPr/>
                    <a:lstStyle/>
                    <a:p>
                      <a:r>
                        <a:rPr lang="en-US" err="1"/>
                        <a:t>Modéré</a:t>
                      </a:r>
                      <a:endParaRPr lang="en-US"/>
                    </a:p>
                  </a:txBody>
                  <a:tcPr/>
                </a:tc>
                <a:tc>
                  <a:txBody>
                    <a:bodyPr/>
                    <a:lstStyle/>
                    <a:p>
                      <a:r>
                        <a:rPr lang="en-US"/>
                        <a:t>20%</a:t>
                      </a:r>
                    </a:p>
                  </a:txBody>
                  <a:tcPr/>
                </a:tc>
                <a:tc>
                  <a:txBody>
                    <a:bodyPr/>
                    <a:lstStyle/>
                    <a:p>
                      <a:r>
                        <a:rPr lang="en-US"/>
                        <a:t>Un an sur cinq (1/5)</a:t>
                      </a:r>
                    </a:p>
                  </a:txBody>
                  <a:tcPr/>
                </a:tc>
                <a:extLst>
                  <a:ext uri="{0D108BD9-81ED-4DB2-BD59-A6C34878D82A}">
                    <a16:rowId xmlns="" xmlns:a16="http://schemas.microsoft.com/office/drawing/2014/main" val="2342454583"/>
                  </a:ext>
                </a:extLst>
              </a:tr>
              <a:tr h="370840">
                <a:tc>
                  <a:txBody>
                    <a:bodyPr/>
                    <a:lstStyle/>
                    <a:p>
                      <a:r>
                        <a:rPr lang="en-US"/>
                        <a:t>Sévère</a:t>
                      </a:r>
                    </a:p>
                  </a:txBody>
                  <a:tcPr/>
                </a:tc>
                <a:tc>
                  <a:txBody>
                    <a:bodyPr/>
                    <a:lstStyle/>
                    <a:p>
                      <a:r>
                        <a:rPr lang="en-US"/>
                        <a:t>15%</a:t>
                      </a:r>
                    </a:p>
                  </a:txBody>
                  <a:tcPr/>
                </a:tc>
                <a:tc>
                  <a:txBody>
                    <a:bodyPr/>
                    <a:lstStyle/>
                    <a:p>
                      <a:r>
                        <a:rPr lang="en-US"/>
                        <a:t>Un an sur sept (1/7)</a:t>
                      </a:r>
                    </a:p>
                  </a:txBody>
                  <a:tcPr/>
                </a:tc>
                <a:extLst>
                  <a:ext uri="{0D108BD9-81ED-4DB2-BD59-A6C34878D82A}">
                    <a16:rowId xmlns="" xmlns:a16="http://schemas.microsoft.com/office/drawing/2014/main" val="2833667389"/>
                  </a:ext>
                </a:extLst>
              </a:tr>
            </a:tbl>
          </a:graphicData>
        </a:graphic>
      </p:graphicFrame>
      <p:pic>
        <p:nvPicPr>
          <p:cNvPr id="5" name="Picture 4">
            <a:extLst>
              <a:ext uri="{FF2B5EF4-FFF2-40B4-BE49-F238E27FC236}">
                <a16:creationId xmlns="" xmlns:a16="http://schemas.microsoft.com/office/drawing/2014/main" id="{EBF198EB-36D1-32D2-337E-71B0E6CA2414}"/>
              </a:ext>
            </a:extLst>
          </p:cNvPr>
          <p:cNvPicPr>
            <a:picLocks noChangeAspect="1"/>
          </p:cNvPicPr>
          <p:nvPr/>
        </p:nvPicPr>
        <p:blipFill>
          <a:blip r:embed="rId3" cstate="print"/>
          <a:stretch>
            <a:fillRect/>
          </a:stretch>
        </p:blipFill>
        <p:spPr>
          <a:xfrm>
            <a:off x="5895975" y="1009105"/>
            <a:ext cx="6049736" cy="4839789"/>
          </a:xfrm>
          <a:prstGeom prst="rect">
            <a:avLst/>
          </a:prstGeom>
        </p:spPr>
      </p:pic>
      <p:sp>
        <p:nvSpPr>
          <p:cNvPr id="7" name="object 20"/>
          <p:cNvSpPr txBox="1">
            <a:spLocks/>
          </p:cNvSpPr>
          <p:nvPr/>
        </p:nvSpPr>
        <p:spPr>
          <a:xfrm>
            <a:off x="666712" y="142852"/>
            <a:ext cx="11201400" cy="62901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US" sz="4000" dirty="0" smtClean="0"/>
              <a:t>                </a:t>
            </a:r>
            <a:r>
              <a:rPr lang="en-US" sz="4000" dirty="0" err="1" smtClean="0"/>
              <a:t>Détermination</a:t>
            </a:r>
            <a:r>
              <a:rPr lang="en-US" sz="4000" dirty="0" smtClean="0"/>
              <a:t> des </a:t>
            </a:r>
            <a:r>
              <a:rPr lang="en-US" sz="4000" dirty="0" err="1" smtClean="0"/>
              <a:t>déclencheurs</a:t>
            </a:r>
            <a:endParaRPr kumimoji="0" lang="fr-FR" sz="4000" b="0" i="0" u="none" strike="noStrike" kern="0" cap="none" spc="0" normalizeH="0" baseline="0" noProof="0" dirty="0">
              <a:ln>
                <a:noFill/>
              </a:ln>
              <a:solidFill>
                <a:sysClr val="windowText" lastClr="000000"/>
              </a:solidFill>
              <a:effectLst/>
              <a:uLnTx/>
              <a:uFillTx/>
              <a:latin typeface="Corbel"/>
              <a:ea typeface="+mj-ea"/>
              <a:cs typeface="Corbel"/>
            </a:endParaRPr>
          </a:p>
        </p:txBody>
      </p:sp>
    </p:spTree>
    <p:extLst>
      <p:ext uri="{BB962C8B-B14F-4D97-AF65-F5344CB8AC3E}">
        <p14:creationId xmlns="" xmlns:p14="http://schemas.microsoft.com/office/powerpoint/2010/main" val="107072033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D6C63-1D60-29AC-1917-84ABBD66C360}"/>
              </a:ext>
            </a:extLst>
          </p:cNvPr>
          <p:cNvSpPr>
            <a:spLocks noGrp="1"/>
          </p:cNvSpPr>
          <p:nvPr>
            <p:ph type="title"/>
          </p:nvPr>
        </p:nvSpPr>
        <p:spPr>
          <a:xfrm>
            <a:off x="1666844" y="285728"/>
            <a:ext cx="8409462" cy="1080770"/>
          </a:xfrm>
        </p:spPr>
        <p:style>
          <a:lnRef idx="1">
            <a:schemeClr val="accent3"/>
          </a:lnRef>
          <a:fillRef idx="2">
            <a:schemeClr val="accent3"/>
          </a:fillRef>
          <a:effectRef idx="1">
            <a:schemeClr val="accent3"/>
          </a:effectRef>
          <a:fontRef idx="minor">
            <a:schemeClr val="dk1"/>
          </a:fontRef>
        </p:style>
        <p:txBody>
          <a:bodyPr/>
          <a:lstStyle/>
          <a:p>
            <a:r>
              <a:rPr lang="en-US" dirty="0" err="1"/>
              <a:t>Exemple</a:t>
            </a:r>
            <a:r>
              <a:rPr lang="en-US" dirty="0"/>
              <a:t> de </a:t>
            </a:r>
            <a:r>
              <a:rPr lang="en-US" dirty="0" err="1"/>
              <a:t>calcul</a:t>
            </a:r>
            <a:r>
              <a:rPr lang="en-US" dirty="0"/>
              <a:t> pour le </a:t>
            </a:r>
            <a:r>
              <a:rPr lang="en-US" dirty="0" err="1"/>
              <a:t>seuil</a:t>
            </a:r>
            <a:endParaRPr lang="en-US" dirty="0"/>
          </a:p>
        </p:txBody>
      </p:sp>
      <p:graphicFrame>
        <p:nvGraphicFramePr>
          <p:cNvPr id="4" name="Content Placeholder 3">
            <a:extLst>
              <a:ext uri="{FF2B5EF4-FFF2-40B4-BE49-F238E27FC236}">
                <a16:creationId xmlns="" xmlns:a16="http://schemas.microsoft.com/office/drawing/2014/main" id="{2E2C362A-9553-1D37-CFFA-9F89612B8B75}"/>
              </a:ext>
            </a:extLst>
          </p:cNvPr>
          <p:cNvGraphicFramePr>
            <a:graphicFrameLocks noGrp="1"/>
          </p:cNvGraphicFramePr>
          <p:nvPr>
            <p:ph idx="1"/>
            <p:extLst>
              <p:ext uri="{D42A27DB-BD31-4B8C-83A1-F6EECF244321}">
                <p14:modId xmlns="" xmlns:p14="http://schemas.microsoft.com/office/powerpoint/2010/main" val="2135620604"/>
              </p:ext>
            </p:extLst>
          </p:nvPr>
        </p:nvGraphicFramePr>
        <p:xfrm>
          <a:off x="372107" y="1426463"/>
          <a:ext cx="2949957" cy="4869150"/>
        </p:xfrm>
        <a:graphic>
          <a:graphicData uri="http://schemas.openxmlformats.org/drawingml/2006/table">
            <a:tbl>
              <a:tblPr firstRow="1" bandRow="1">
                <a:tableStyleId>{5C22544A-7EE6-4342-B048-85BDC9FD1C3A}</a:tableStyleId>
              </a:tblPr>
              <a:tblGrid>
                <a:gridCol w="1213804">
                  <a:extLst>
                    <a:ext uri="{9D8B030D-6E8A-4147-A177-3AD203B41FA5}">
                      <a16:colId xmlns="" xmlns:a16="http://schemas.microsoft.com/office/drawing/2014/main" val="55174089"/>
                    </a:ext>
                  </a:extLst>
                </a:gridCol>
                <a:gridCol w="1736153">
                  <a:extLst>
                    <a:ext uri="{9D8B030D-6E8A-4147-A177-3AD203B41FA5}">
                      <a16:colId xmlns="" xmlns:a16="http://schemas.microsoft.com/office/drawing/2014/main" val="4226767738"/>
                    </a:ext>
                  </a:extLst>
                </a:gridCol>
              </a:tblGrid>
              <a:tr h="1181930">
                <a:tc>
                  <a:txBody>
                    <a:bodyPr/>
                    <a:lstStyle/>
                    <a:p>
                      <a:r>
                        <a:rPr lang="en-US" err="1"/>
                        <a:t>Année</a:t>
                      </a:r>
                      <a:endParaRPr lang="en-US"/>
                    </a:p>
                  </a:txBody>
                  <a:tcPr/>
                </a:tc>
                <a:tc>
                  <a:txBody>
                    <a:bodyPr/>
                    <a:lstStyle/>
                    <a:p>
                      <a:r>
                        <a:rPr lang="en-US" err="1"/>
                        <a:t>Probabilié</a:t>
                      </a:r>
                      <a:r>
                        <a:rPr lang="en-US"/>
                        <a:t> de </a:t>
                      </a:r>
                      <a:r>
                        <a:rPr lang="en-US" err="1"/>
                        <a:t>sécheresse</a:t>
                      </a:r>
                      <a:r>
                        <a:rPr lang="en-US"/>
                        <a:t> </a:t>
                      </a:r>
                      <a:r>
                        <a:rPr lang="en-US" err="1"/>
                        <a:t>faible</a:t>
                      </a:r>
                      <a:r>
                        <a:rPr lang="en-US"/>
                        <a:t> (30%)</a:t>
                      </a:r>
                    </a:p>
                  </a:txBody>
                  <a:tcPr/>
                </a:tc>
                <a:extLst>
                  <a:ext uri="{0D108BD9-81ED-4DB2-BD59-A6C34878D82A}">
                    <a16:rowId xmlns="" xmlns:a16="http://schemas.microsoft.com/office/drawing/2014/main" val="1669330809"/>
                  </a:ext>
                </a:extLst>
              </a:tr>
              <a:tr h="368722">
                <a:tc>
                  <a:txBody>
                    <a:bodyPr/>
                    <a:lstStyle/>
                    <a:p>
                      <a:r>
                        <a:rPr lang="en-US"/>
                        <a:t>2024</a:t>
                      </a:r>
                    </a:p>
                  </a:txBody>
                  <a:tcPr/>
                </a:tc>
                <a:tc>
                  <a:txBody>
                    <a:bodyPr/>
                    <a:lstStyle/>
                    <a:p>
                      <a:pPr algn="l" fontAlgn="b"/>
                      <a:r>
                        <a:rPr lang="en-US" sz="2000" b="0" i="0" u="none" strike="noStrike">
                          <a:solidFill>
                            <a:srgbClr val="000000"/>
                          </a:solidFill>
                          <a:effectLst/>
                          <a:latin typeface="Aptos Narrow" panose="020B0004020202020204" pitchFamily="34" charset="0"/>
                        </a:rPr>
                        <a:t>18.8</a:t>
                      </a:r>
                    </a:p>
                  </a:txBody>
                  <a:tcPr marL="9525" marR="9525" marT="9525" marB="0" anchor="b"/>
                </a:tc>
                <a:extLst>
                  <a:ext uri="{0D108BD9-81ED-4DB2-BD59-A6C34878D82A}">
                    <a16:rowId xmlns="" xmlns:a16="http://schemas.microsoft.com/office/drawing/2014/main" val="3883968647"/>
                  </a:ext>
                </a:extLst>
              </a:tr>
              <a:tr h="368722">
                <a:tc>
                  <a:txBody>
                    <a:bodyPr/>
                    <a:lstStyle/>
                    <a:p>
                      <a:r>
                        <a:rPr lang="en-US"/>
                        <a:t>2023</a:t>
                      </a:r>
                    </a:p>
                  </a:txBody>
                  <a:tcPr/>
                </a:tc>
                <a:tc>
                  <a:txBody>
                    <a:bodyPr/>
                    <a:lstStyle/>
                    <a:p>
                      <a:pPr algn="l" fontAlgn="b"/>
                      <a:r>
                        <a:rPr lang="en-US" sz="2000" b="0" i="0" u="none" strike="noStrike">
                          <a:solidFill>
                            <a:srgbClr val="000000"/>
                          </a:solidFill>
                          <a:effectLst/>
                          <a:latin typeface="Aptos Narrow" panose="020B0004020202020204" pitchFamily="34" charset="0"/>
                        </a:rPr>
                        <a:t>21.9</a:t>
                      </a:r>
                    </a:p>
                  </a:txBody>
                  <a:tcPr marL="9525" marR="9525" marT="9525" marB="0" anchor="b"/>
                </a:tc>
                <a:extLst>
                  <a:ext uri="{0D108BD9-81ED-4DB2-BD59-A6C34878D82A}">
                    <a16:rowId xmlns="" xmlns:a16="http://schemas.microsoft.com/office/drawing/2014/main" val="594921639"/>
                  </a:ext>
                </a:extLst>
              </a:tr>
              <a:tr h="368722">
                <a:tc>
                  <a:txBody>
                    <a:bodyPr/>
                    <a:lstStyle/>
                    <a:p>
                      <a:r>
                        <a:rPr lang="en-US"/>
                        <a:t>2022</a:t>
                      </a:r>
                    </a:p>
                  </a:txBody>
                  <a:tcPr/>
                </a:tc>
                <a:tc>
                  <a:txBody>
                    <a:bodyPr/>
                    <a:lstStyle/>
                    <a:p>
                      <a:pPr algn="l" fontAlgn="b"/>
                      <a:r>
                        <a:rPr lang="en-US" sz="2000" b="0" i="0" u="none" strike="noStrike">
                          <a:solidFill>
                            <a:srgbClr val="000000"/>
                          </a:solidFill>
                          <a:effectLst/>
                          <a:latin typeface="Aptos Narrow" panose="020B0004020202020204" pitchFamily="34" charset="0"/>
                        </a:rPr>
                        <a:t>17.9</a:t>
                      </a:r>
                    </a:p>
                  </a:txBody>
                  <a:tcPr marL="9525" marR="9525" marT="9525" marB="0" anchor="b"/>
                </a:tc>
                <a:extLst>
                  <a:ext uri="{0D108BD9-81ED-4DB2-BD59-A6C34878D82A}">
                    <a16:rowId xmlns="" xmlns:a16="http://schemas.microsoft.com/office/drawing/2014/main" val="3348838385"/>
                  </a:ext>
                </a:extLst>
              </a:tr>
              <a:tr h="368722">
                <a:tc>
                  <a:txBody>
                    <a:bodyPr/>
                    <a:lstStyle/>
                    <a:p>
                      <a:r>
                        <a:rPr lang="en-US"/>
                        <a:t>2021</a:t>
                      </a:r>
                    </a:p>
                  </a:txBody>
                  <a:tcPr/>
                </a:tc>
                <a:tc>
                  <a:txBody>
                    <a:bodyPr/>
                    <a:lstStyle/>
                    <a:p>
                      <a:pPr algn="l" fontAlgn="b"/>
                      <a:r>
                        <a:rPr lang="en-US" sz="2000" b="0" i="0" u="none" strike="noStrike">
                          <a:solidFill>
                            <a:srgbClr val="000000"/>
                          </a:solidFill>
                          <a:effectLst/>
                          <a:latin typeface="Aptos Narrow" panose="020B0004020202020204" pitchFamily="34" charset="0"/>
                        </a:rPr>
                        <a:t>19</a:t>
                      </a:r>
                    </a:p>
                  </a:txBody>
                  <a:tcPr marL="9525" marR="9525" marT="9525" marB="0" anchor="b"/>
                </a:tc>
                <a:extLst>
                  <a:ext uri="{0D108BD9-81ED-4DB2-BD59-A6C34878D82A}">
                    <a16:rowId xmlns="" xmlns:a16="http://schemas.microsoft.com/office/drawing/2014/main" val="1327148775"/>
                  </a:ext>
                </a:extLst>
              </a:tr>
              <a:tr h="368722">
                <a:tc>
                  <a:txBody>
                    <a:bodyPr/>
                    <a:lstStyle/>
                    <a:p>
                      <a:r>
                        <a:rPr lang="en-US"/>
                        <a:t>2019</a:t>
                      </a:r>
                    </a:p>
                  </a:txBody>
                  <a:tcPr/>
                </a:tc>
                <a:tc>
                  <a:txBody>
                    <a:bodyPr/>
                    <a:lstStyle/>
                    <a:p>
                      <a:pPr algn="l" fontAlgn="b"/>
                      <a:r>
                        <a:rPr lang="en-US" sz="2000" b="0" i="0" u="none" strike="noStrike">
                          <a:solidFill>
                            <a:srgbClr val="000000"/>
                          </a:solidFill>
                          <a:effectLst/>
                          <a:latin typeface="Aptos Narrow" panose="020B0004020202020204" pitchFamily="34" charset="0"/>
                        </a:rPr>
                        <a:t>23.5</a:t>
                      </a:r>
                    </a:p>
                  </a:txBody>
                  <a:tcPr marL="9525" marR="9525" marT="9525" marB="0" anchor="b"/>
                </a:tc>
                <a:extLst>
                  <a:ext uri="{0D108BD9-81ED-4DB2-BD59-A6C34878D82A}">
                    <a16:rowId xmlns="" xmlns:a16="http://schemas.microsoft.com/office/drawing/2014/main" val="3526767916"/>
                  </a:ext>
                </a:extLst>
              </a:tr>
              <a:tr h="368722">
                <a:tc>
                  <a:txBody>
                    <a:bodyPr/>
                    <a:lstStyle/>
                    <a:p>
                      <a:r>
                        <a:rPr lang="en-US"/>
                        <a:t>2018</a:t>
                      </a:r>
                    </a:p>
                  </a:txBody>
                  <a:tcPr/>
                </a:tc>
                <a:tc>
                  <a:txBody>
                    <a:bodyPr/>
                    <a:lstStyle/>
                    <a:p>
                      <a:pPr algn="l" fontAlgn="b"/>
                      <a:r>
                        <a:rPr lang="en-US" sz="2000" b="0" i="0" u="none" strike="noStrike">
                          <a:solidFill>
                            <a:srgbClr val="000000"/>
                          </a:solidFill>
                          <a:effectLst/>
                          <a:latin typeface="Aptos Narrow" panose="020B0004020202020204" pitchFamily="34" charset="0"/>
                        </a:rPr>
                        <a:t>31.2</a:t>
                      </a:r>
                    </a:p>
                  </a:txBody>
                  <a:tcPr marL="9525" marR="9525" marT="9525" marB="0" anchor="b"/>
                </a:tc>
                <a:extLst>
                  <a:ext uri="{0D108BD9-81ED-4DB2-BD59-A6C34878D82A}">
                    <a16:rowId xmlns="" xmlns:a16="http://schemas.microsoft.com/office/drawing/2014/main" val="178475720"/>
                  </a:ext>
                </a:extLst>
              </a:tr>
              <a:tr h="368722">
                <a:tc>
                  <a:txBody>
                    <a:bodyPr/>
                    <a:lstStyle/>
                    <a:p>
                      <a:r>
                        <a:rPr lang="en-US"/>
                        <a:t>2017</a:t>
                      </a:r>
                    </a:p>
                  </a:txBody>
                  <a:tcPr/>
                </a:tc>
                <a:tc>
                  <a:txBody>
                    <a:bodyPr/>
                    <a:lstStyle/>
                    <a:p>
                      <a:pPr algn="l" fontAlgn="b"/>
                      <a:r>
                        <a:rPr lang="en-US" sz="2000" b="0" i="0" u="none" strike="noStrike">
                          <a:solidFill>
                            <a:srgbClr val="000000"/>
                          </a:solidFill>
                          <a:effectLst/>
                          <a:latin typeface="Aptos Narrow" panose="020B0004020202020204" pitchFamily="34" charset="0"/>
                        </a:rPr>
                        <a:t>25.6</a:t>
                      </a:r>
                    </a:p>
                  </a:txBody>
                  <a:tcPr marL="9525" marR="9525" marT="9525" marB="0" anchor="b"/>
                </a:tc>
                <a:extLst>
                  <a:ext uri="{0D108BD9-81ED-4DB2-BD59-A6C34878D82A}">
                    <a16:rowId xmlns="" xmlns:a16="http://schemas.microsoft.com/office/drawing/2014/main" val="443976591"/>
                  </a:ext>
                </a:extLst>
              </a:tr>
              <a:tr h="368722">
                <a:tc>
                  <a:txBody>
                    <a:bodyPr/>
                    <a:lstStyle/>
                    <a:p>
                      <a:r>
                        <a:rPr lang="en-US"/>
                        <a:t>2016</a:t>
                      </a:r>
                    </a:p>
                  </a:txBody>
                  <a:tcPr/>
                </a:tc>
                <a:tc>
                  <a:txBody>
                    <a:bodyPr/>
                    <a:lstStyle/>
                    <a:p>
                      <a:pPr algn="l" fontAlgn="b"/>
                      <a:r>
                        <a:rPr lang="en-US" sz="2000" b="0" i="0" u="none" strike="noStrike">
                          <a:solidFill>
                            <a:srgbClr val="000000"/>
                          </a:solidFill>
                          <a:effectLst/>
                          <a:latin typeface="Aptos Narrow" panose="020B0004020202020204" pitchFamily="34" charset="0"/>
                        </a:rPr>
                        <a:t>21.3</a:t>
                      </a:r>
                    </a:p>
                  </a:txBody>
                  <a:tcPr marL="9525" marR="9525" marT="9525" marB="0" anchor="b"/>
                </a:tc>
                <a:extLst>
                  <a:ext uri="{0D108BD9-81ED-4DB2-BD59-A6C34878D82A}">
                    <a16:rowId xmlns="" xmlns:a16="http://schemas.microsoft.com/office/drawing/2014/main" val="2477291431"/>
                  </a:ext>
                </a:extLst>
              </a:tr>
              <a:tr h="368722">
                <a:tc>
                  <a:txBody>
                    <a:bodyPr/>
                    <a:lstStyle/>
                    <a:p>
                      <a:r>
                        <a:rPr lang="en-US"/>
                        <a:t>2015</a:t>
                      </a:r>
                    </a:p>
                  </a:txBody>
                  <a:tcPr/>
                </a:tc>
                <a:tc>
                  <a:txBody>
                    <a:bodyPr/>
                    <a:lstStyle/>
                    <a:p>
                      <a:pPr algn="l" fontAlgn="b"/>
                      <a:r>
                        <a:rPr lang="en-US" sz="2000" b="0" i="0" u="none" strike="noStrike">
                          <a:solidFill>
                            <a:srgbClr val="000000"/>
                          </a:solidFill>
                          <a:effectLst/>
                          <a:latin typeface="Aptos Narrow" panose="020B0004020202020204" pitchFamily="34" charset="0"/>
                        </a:rPr>
                        <a:t>27.8</a:t>
                      </a:r>
                    </a:p>
                  </a:txBody>
                  <a:tcPr marL="9525" marR="9525" marT="9525" marB="0" anchor="b"/>
                </a:tc>
                <a:extLst>
                  <a:ext uri="{0D108BD9-81ED-4DB2-BD59-A6C34878D82A}">
                    <a16:rowId xmlns="" xmlns:a16="http://schemas.microsoft.com/office/drawing/2014/main" val="1517872790"/>
                  </a:ext>
                </a:extLst>
              </a:tr>
              <a:tr h="368722">
                <a:tc>
                  <a:txBody>
                    <a:bodyPr/>
                    <a:lstStyle/>
                    <a:p>
                      <a:r>
                        <a:rPr lang="en-US"/>
                        <a:t>2014</a:t>
                      </a:r>
                    </a:p>
                  </a:txBody>
                  <a:tcPr/>
                </a:tc>
                <a:tc>
                  <a:txBody>
                    <a:bodyPr/>
                    <a:lstStyle/>
                    <a:p>
                      <a:pPr algn="l" fontAlgn="b"/>
                      <a:r>
                        <a:rPr lang="en-US" sz="2000" b="0" i="0" u="none" strike="noStrike">
                          <a:solidFill>
                            <a:srgbClr val="000000"/>
                          </a:solidFill>
                          <a:effectLst/>
                          <a:latin typeface="Aptos Narrow" panose="020B0004020202020204" pitchFamily="34" charset="0"/>
                        </a:rPr>
                        <a:t>22</a:t>
                      </a:r>
                    </a:p>
                  </a:txBody>
                  <a:tcPr marL="9525" marR="9525" marT="9525" marB="0" anchor="b"/>
                </a:tc>
                <a:extLst>
                  <a:ext uri="{0D108BD9-81ED-4DB2-BD59-A6C34878D82A}">
                    <a16:rowId xmlns="" xmlns:a16="http://schemas.microsoft.com/office/drawing/2014/main" val="2807768508"/>
                  </a:ext>
                </a:extLst>
              </a:tr>
            </a:tbl>
          </a:graphicData>
        </a:graphic>
      </p:graphicFrame>
      <p:sp>
        <p:nvSpPr>
          <p:cNvPr id="5" name="Right Arrow 4">
            <a:extLst>
              <a:ext uri="{FF2B5EF4-FFF2-40B4-BE49-F238E27FC236}">
                <a16:creationId xmlns="" xmlns:a16="http://schemas.microsoft.com/office/drawing/2014/main" id="{379B2CBA-7222-5A9C-E78D-5B03EC1A7A35}"/>
              </a:ext>
            </a:extLst>
          </p:cNvPr>
          <p:cNvSpPr/>
          <p:nvPr/>
        </p:nvSpPr>
        <p:spPr>
          <a:xfrm rot="10800000">
            <a:off x="2462783" y="4888912"/>
            <a:ext cx="969264"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 xmlns:a16="http://schemas.microsoft.com/office/drawing/2014/main" id="{826AA1D4-07EA-B715-A042-0BE94EBE8BB7}"/>
              </a:ext>
            </a:extLst>
          </p:cNvPr>
          <p:cNvSpPr/>
          <p:nvPr/>
        </p:nvSpPr>
        <p:spPr>
          <a:xfrm rot="10800000">
            <a:off x="2462784" y="4446461"/>
            <a:ext cx="969264"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 xmlns:a16="http://schemas.microsoft.com/office/drawing/2014/main" id="{1B56A819-66A6-3BDD-37D2-7D9578CC7510}"/>
              </a:ext>
            </a:extLst>
          </p:cNvPr>
          <p:cNvSpPr/>
          <p:nvPr/>
        </p:nvSpPr>
        <p:spPr>
          <a:xfrm rot="10800000">
            <a:off x="2496056" y="5636163"/>
            <a:ext cx="969264"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 xmlns:a16="http://schemas.microsoft.com/office/drawing/2014/main" id="{774A78D0-0CD6-A6E0-34A5-9E21AA9C3FFE}"/>
              </a:ext>
            </a:extLst>
          </p:cNvPr>
          <p:cNvGraphicFramePr>
            <a:graphicFrameLocks noGrp="1"/>
          </p:cNvGraphicFramePr>
          <p:nvPr>
            <p:extLst>
              <p:ext uri="{D42A27DB-BD31-4B8C-83A1-F6EECF244321}">
                <p14:modId xmlns="" xmlns:p14="http://schemas.microsoft.com/office/powerpoint/2010/main" val="2097424343"/>
              </p:ext>
            </p:extLst>
          </p:nvPr>
        </p:nvGraphicFramePr>
        <p:xfrm>
          <a:off x="5829808" y="3188852"/>
          <a:ext cx="3216656" cy="2047920"/>
        </p:xfrm>
        <a:graphic>
          <a:graphicData uri="http://schemas.openxmlformats.org/drawingml/2006/table">
            <a:tbl>
              <a:tblPr firstRow="1" bandRow="1">
                <a:tableStyleId>{5C22544A-7EE6-4342-B048-85BDC9FD1C3A}</a:tableStyleId>
              </a:tblPr>
              <a:tblGrid>
                <a:gridCol w="1608328">
                  <a:extLst>
                    <a:ext uri="{9D8B030D-6E8A-4147-A177-3AD203B41FA5}">
                      <a16:colId xmlns="" xmlns:a16="http://schemas.microsoft.com/office/drawing/2014/main" val="1019474135"/>
                    </a:ext>
                  </a:extLst>
                </a:gridCol>
                <a:gridCol w="1608328">
                  <a:extLst>
                    <a:ext uri="{9D8B030D-6E8A-4147-A177-3AD203B41FA5}">
                      <a16:colId xmlns="" xmlns:a16="http://schemas.microsoft.com/office/drawing/2014/main" val="80262105"/>
                    </a:ext>
                  </a:extLst>
                </a:gridCol>
              </a:tblGrid>
              <a:tr h="511980">
                <a:tc>
                  <a:txBody>
                    <a:bodyPr/>
                    <a:lstStyle/>
                    <a:p>
                      <a:r>
                        <a:rPr lang="en-US" err="1"/>
                        <a:t>Année</a:t>
                      </a:r>
                      <a:endParaRPr lang="en-US"/>
                    </a:p>
                  </a:txBody>
                  <a:tcPr/>
                </a:tc>
                <a:tc>
                  <a:txBody>
                    <a:bodyPr/>
                    <a:lstStyle/>
                    <a:p>
                      <a:r>
                        <a:rPr lang="en-US" err="1"/>
                        <a:t>Probabilité</a:t>
                      </a:r>
                      <a:endParaRPr lang="en-US"/>
                    </a:p>
                  </a:txBody>
                  <a:tcPr/>
                </a:tc>
                <a:extLst>
                  <a:ext uri="{0D108BD9-81ED-4DB2-BD59-A6C34878D82A}">
                    <a16:rowId xmlns="" xmlns:a16="http://schemas.microsoft.com/office/drawing/2014/main" val="653858463"/>
                  </a:ext>
                </a:extLst>
              </a:tr>
              <a:tr h="511980">
                <a:tc>
                  <a:txBody>
                    <a:bodyPr/>
                    <a:lstStyle/>
                    <a:p>
                      <a:r>
                        <a:rPr lang="en-US"/>
                        <a:t>2017</a:t>
                      </a:r>
                    </a:p>
                  </a:txBody>
                  <a:tcPr/>
                </a:tc>
                <a:tc>
                  <a:txBody>
                    <a:bodyPr/>
                    <a:lstStyle/>
                    <a:p>
                      <a:r>
                        <a:rPr lang="en-US"/>
                        <a:t>25.6</a:t>
                      </a:r>
                    </a:p>
                  </a:txBody>
                  <a:tcPr/>
                </a:tc>
                <a:extLst>
                  <a:ext uri="{0D108BD9-81ED-4DB2-BD59-A6C34878D82A}">
                    <a16:rowId xmlns="" xmlns:a16="http://schemas.microsoft.com/office/drawing/2014/main" val="3088119566"/>
                  </a:ext>
                </a:extLst>
              </a:tr>
              <a:tr h="511980">
                <a:tc>
                  <a:txBody>
                    <a:bodyPr/>
                    <a:lstStyle/>
                    <a:p>
                      <a:r>
                        <a:rPr lang="en-US"/>
                        <a:t>2015</a:t>
                      </a:r>
                    </a:p>
                  </a:txBody>
                  <a:tcPr/>
                </a:tc>
                <a:tc>
                  <a:txBody>
                    <a:bodyPr/>
                    <a:lstStyle/>
                    <a:p>
                      <a:r>
                        <a:rPr lang="en-US"/>
                        <a:t>27.8</a:t>
                      </a:r>
                    </a:p>
                  </a:txBody>
                  <a:tcPr/>
                </a:tc>
                <a:extLst>
                  <a:ext uri="{0D108BD9-81ED-4DB2-BD59-A6C34878D82A}">
                    <a16:rowId xmlns="" xmlns:a16="http://schemas.microsoft.com/office/drawing/2014/main" val="2355506027"/>
                  </a:ext>
                </a:extLst>
              </a:tr>
              <a:tr h="511980">
                <a:tc>
                  <a:txBody>
                    <a:bodyPr/>
                    <a:lstStyle/>
                    <a:p>
                      <a:r>
                        <a:rPr lang="en-US"/>
                        <a:t>2018</a:t>
                      </a:r>
                    </a:p>
                  </a:txBody>
                  <a:tcPr/>
                </a:tc>
                <a:tc>
                  <a:txBody>
                    <a:bodyPr/>
                    <a:lstStyle/>
                    <a:p>
                      <a:r>
                        <a:rPr lang="en-US"/>
                        <a:t>31.2</a:t>
                      </a:r>
                    </a:p>
                  </a:txBody>
                  <a:tcPr/>
                </a:tc>
                <a:extLst>
                  <a:ext uri="{0D108BD9-81ED-4DB2-BD59-A6C34878D82A}">
                    <a16:rowId xmlns="" xmlns:a16="http://schemas.microsoft.com/office/drawing/2014/main" val="1300067940"/>
                  </a:ext>
                </a:extLst>
              </a:tr>
            </a:tbl>
          </a:graphicData>
        </a:graphic>
      </p:graphicFrame>
      <p:sp>
        <p:nvSpPr>
          <p:cNvPr id="9" name="TextBox 8">
            <a:extLst>
              <a:ext uri="{FF2B5EF4-FFF2-40B4-BE49-F238E27FC236}">
                <a16:creationId xmlns="" xmlns:a16="http://schemas.microsoft.com/office/drawing/2014/main" id="{C351AF37-D6CF-8B5A-7DF6-F0DF879B9541}"/>
              </a:ext>
            </a:extLst>
          </p:cNvPr>
          <p:cNvSpPr txBox="1"/>
          <p:nvPr/>
        </p:nvSpPr>
        <p:spPr>
          <a:xfrm>
            <a:off x="3536696" y="2830937"/>
            <a:ext cx="1716023"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a:p>
            <a:endParaRPr lang="en-US"/>
          </a:p>
          <a:p>
            <a:endParaRPr lang="en-US"/>
          </a:p>
          <a:p>
            <a:endParaRPr lang="en-US"/>
          </a:p>
          <a:p>
            <a:r>
              <a:rPr lang="en-US"/>
              <a:t>Les </a:t>
            </a:r>
            <a:r>
              <a:rPr lang="en-US" err="1"/>
              <a:t>pires</a:t>
            </a:r>
            <a:r>
              <a:rPr lang="en-US"/>
              <a:t> trois </a:t>
            </a:r>
            <a:r>
              <a:rPr lang="en-US" err="1"/>
              <a:t>années</a:t>
            </a:r>
            <a:r>
              <a:rPr lang="en-US"/>
              <a:t> dans les </a:t>
            </a:r>
            <a:r>
              <a:rPr lang="en-US" err="1"/>
              <a:t>derniers</a:t>
            </a:r>
            <a:r>
              <a:rPr lang="en-US"/>
              <a:t> 10 </a:t>
            </a:r>
            <a:r>
              <a:rPr lang="en-US" err="1"/>
              <a:t>ans</a:t>
            </a:r>
            <a:endParaRPr lang="en-US"/>
          </a:p>
          <a:p>
            <a:endParaRPr lang="en-US"/>
          </a:p>
          <a:p>
            <a:endParaRPr lang="en-US"/>
          </a:p>
          <a:p>
            <a:endParaRPr lang="en-US"/>
          </a:p>
          <a:p>
            <a:endParaRPr lang="en-US"/>
          </a:p>
        </p:txBody>
      </p:sp>
      <p:sp>
        <p:nvSpPr>
          <p:cNvPr id="10" name="TextBox 9">
            <a:extLst>
              <a:ext uri="{FF2B5EF4-FFF2-40B4-BE49-F238E27FC236}">
                <a16:creationId xmlns="" xmlns:a16="http://schemas.microsoft.com/office/drawing/2014/main" id="{5D349757-D6DC-B714-F6C6-F5BD9B8460BC}"/>
              </a:ext>
            </a:extLst>
          </p:cNvPr>
          <p:cNvSpPr txBox="1"/>
          <p:nvPr/>
        </p:nvSpPr>
        <p:spPr>
          <a:xfrm>
            <a:off x="5780024" y="2542521"/>
            <a:ext cx="3316224" cy="646331"/>
          </a:xfrm>
          <a:prstGeom prst="rect">
            <a:avLst/>
          </a:prstGeom>
          <a:noFill/>
        </p:spPr>
        <p:txBody>
          <a:bodyPr wrap="square" rtlCol="0">
            <a:spAutoFit/>
          </a:bodyPr>
          <a:lstStyle/>
          <a:p>
            <a:r>
              <a:rPr lang="en-US"/>
              <a:t>On arrange les </a:t>
            </a:r>
            <a:r>
              <a:rPr lang="en-US" err="1"/>
              <a:t>pires</a:t>
            </a:r>
            <a:r>
              <a:rPr lang="en-US"/>
              <a:t> </a:t>
            </a:r>
            <a:r>
              <a:rPr lang="en-US" err="1"/>
              <a:t>années</a:t>
            </a:r>
            <a:r>
              <a:rPr lang="en-US"/>
              <a:t> </a:t>
            </a:r>
            <a:r>
              <a:rPr lang="en-US" err="1"/>
              <a:t>selon</a:t>
            </a:r>
            <a:r>
              <a:rPr lang="en-US"/>
              <a:t> </a:t>
            </a:r>
            <a:r>
              <a:rPr lang="en-US" err="1"/>
              <a:t>leurs</a:t>
            </a:r>
            <a:r>
              <a:rPr lang="en-US"/>
              <a:t> </a:t>
            </a:r>
            <a:r>
              <a:rPr lang="en-US" err="1"/>
              <a:t>sévéritées</a:t>
            </a:r>
            <a:endParaRPr lang="en-US"/>
          </a:p>
        </p:txBody>
      </p:sp>
      <p:sp>
        <p:nvSpPr>
          <p:cNvPr id="11" name="TextBox 10">
            <a:extLst>
              <a:ext uri="{FF2B5EF4-FFF2-40B4-BE49-F238E27FC236}">
                <a16:creationId xmlns="" xmlns:a16="http://schemas.microsoft.com/office/drawing/2014/main" id="{9956F795-3AAB-E615-7300-642C1D87753D}"/>
              </a:ext>
            </a:extLst>
          </p:cNvPr>
          <p:cNvSpPr txBox="1"/>
          <p:nvPr/>
        </p:nvSpPr>
        <p:spPr>
          <a:xfrm>
            <a:off x="9189720" y="4036443"/>
            <a:ext cx="2395728" cy="1200329"/>
          </a:xfrm>
          <a:prstGeom prst="rect">
            <a:avLst/>
          </a:prstGeom>
          <a:noFill/>
        </p:spPr>
        <p:txBody>
          <a:bodyPr wrap="square" rtlCol="0">
            <a:spAutoFit/>
          </a:bodyPr>
          <a:lstStyle/>
          <a:p>
            <a:r>
              <a:rPr lang="en-US"/>
              <a:t>La plus </a:t>
            </a:r>
            <a:r>
              <a:rPr lang="en-US" err="1"/>
              <a:t>faible</a:t>
            </a:r>
            <a:r>
              <a:rPr lang="en-US"/>
              <a:t> </a:t>
            </a:r>
            <a:r>
              <a:rPr lang="en-US" err="1"/>
              <a:t>probabilité</a:t>
            </a:r>
            <a:r>
              <a:rPr lang="en-US"/>
              <a:t> </a:t>
            </a:r>
            <a:r>
              <a:rPr lang="en-US" err="1"/>
              <a:t>d’une</a:t>
            </a:r>
            <a:r>
              <a:rPr lang="en-US"/>
              <a:t> </a:t>
            </a:r>
            <a:r>
              <a:rPr lang="en-US" err="1"/>
              <a:t>sécheresse</a:t>
            </a:r>
            <a:r>
              <a:rPr lang="en-US"/>
              <a:t> type un an sur trois </a:t>
            </a:r>
            <a:r>
              <a:rPr lang="en-US" err="1"/>
              <a:t>est</a:t>
            </a:r>
            <a:r>
              <a:rPr lang="en-US"/>
              <a:t> le </a:t>
            </a:r>
            <a:r>
              <a:rPr lang="en-US" err="1"/>
              <a:t>seuil</a:t>
            </a:r>
            <a:endParaRPr lang="en-US"/>
          </a:p>
        </p:txBody>
      </p:sp>
      <p:sp>
        <p:nvSpPr>
          <p:cNvPr id="12" name="Right Arrow 11">
            <a:extLst>
              <a:ext uri="{FF2B5EF4-FFF2-40B4-BE49-F238E27FC236}">
                <a16:creationId xmlns="" xmlns:a16="http://schemas.microsoft.com/office/drawing/2014/main" id="{9F4881FF-83EA-8332-380B-E4E90F35D2EE}"/>
              </a:ext>
            </a:extLst>
          </p:cNvPr>
          <p:cNvSpPr/>
          <p:nvPr/>
        </p:nvSpPr>
        <p:spPr>
          <a:xfrm rot="10800000">
            <a:off x="8820912" y="3798697"/>
            <a:ext cx="1048512" cy="2842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97011356-3B2E-119A-1C6A-1CE5F1C6CA8A}"/>
              </a:ext>
            </a:extLst>
          </p:cNvPr>
          <p:cNvSpPr/>
          <p:nvPr/>
        </p:nvSpPr>
        <p:spPr>
          <a:xfrm>
            <a:off x="7528560" y="5720609"/>
            <a:ext cx="1932432"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Seuil</a:t>
            </a:r>
            <a:r>
              <a:rPr lang="en-US"/>
              <a:t> de </a:t>
            </a:r>
            <a:r>
              <a:rPr lang="en-US" err="1"/>
              <a:t>sévérité</a:t>
            </a:r>
            <a:r>
              <a:rPr lang="en-US"/>
              <a:t> </a:t>
            </a:r>
            <a:r>
              <a:rPr lang="en-US" err="1"/>
              <a:t>faible</a:t>
            </a:r>
            <a:r>
              <a:rPr lang="en-US"/>
              <a:t> = 25.6</a:t>
            </a:r>
          </a:p>
        </p:txBody>
      </p:sp>
    </p:spTree>
    <p:extLst>
      <p:ext uri="{BB962C8B-B14F-4D97-AF65-F5344CB8AC3E}">
        <p14:creationId xmlns="" xmlns:p14="http://schemas.microsoft.com/office/powerpoint/2010/main" val="1855852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ABFA0F-511C-7FCE-E654-FCE445532D26}"/>
              </a:ext>
            </a:extLst>
          </p:cNvPr>
          <p:cNvSpPr>
            <a:spLocks noGrp="1"/>
          </p:cNvSpPr>
          <p:nvPr>
            <p:ph type="title"/>
          </p:nvPr>
        </p:nvSpPr>
        <p:spPr>
          <a:xfrm>
            <a:off x="304800" y="365125"/>
            <a:ext cx="11887200" cy="553998"/>
          </a:xfrm>
        </p:spPr>
        <p:style>
          <a:lnRef idx="1">
            <a:schemeClr val="accent3"/>
          </a:lnRef>
          <a:fillRef idx="2">
            <a:schemeClr val="accent3"/>
          </a:fillRef>
          <a:effectRef idx="1">
            <a:schemeClr val="accent3"/>
          </a:effectRef>
          <a:fontRef idx="minor">
            <a:schemeClr val="dk1"/>
          </a:fontRef>
        </p:style>
        <p:txBody>
          <a:bodyPr/>
          <a:lstStyle/>
          <a:p>
            <a:r>
              <a:rPr lang="en-US" dirty="0" smtClean="0"/>
              <a:t>       </a:t>
            </a:r>
            <a:r>
              <a:rPr lang="en-US" dirty="0" err="1" smtClean="0"/>
              <a:t>Résultats</a:t>
            </a:r>
            <a:r>
              <a:rPr lang="en-US" dirty="0" smtClean="0"/>
              <a:t> du </a:t>
            </a:r>
            <a:r>
              <a:rPr lang="en-US" dirty="0" err="1" smtClean="0"/>
              <a:t>modèle</a:t>
            </a:r>
            <a:r>
              <a:rPr lang="en-US" dirty="0" smtClean="0"/>
              <a:t> </a:t>
            </a:r>
            <a:r>
              <a:rPr lang="en-US" dirty="0" err="1" smtClean="0"/>
              <a:t>climatique</a:t>
            </a:r>
            <a:r>
              <a:rPr lang="en-US" dirty="0" smtClean="0"/>
              <a:t> pour 2025</a:t>
            </a:r>
            <a:endParaRPr lang="en-US" dirty="0"/>
          </a:p>
        </p:txBody>
      </p:sp>
      <p:pic>
        <p:nvPicPr>
          <p:cNvPr id="9" name="Image 8"/>
          <p:cNvPicPr/>
          <p:nvPr/>
        </p:nvPicPr>
        <p:blipFill>
          <a:blip r:embed="rId3" cstate="print"/>
          <a:srcRect/>
          <a:stretch>
            <a:fillRect/>
          </a:stretch>
        </p:blipFill>
        <p:spPr bwMode="auto">
          <a:xfrm>
            <a:off x="166646" y="1857364"/>
            <a:ext cx="5760720" cy="3240405"/>
          </a:xfrm>
          <a:prstGeom prst="rect">
            <a:avLst/>
          </a:prstGeom>
          <a:noFill/>
          <a:ln w="9525">
            <a:noFill/>
            <a:miter lim="800000"/>
            <a:headEnd/>
            <a:tailEnd/>
          </a:ln>
        </p:spPr>
      </p:pic>
      <p:pic>
        <p:nvPicPr>
          <p:cNvPr id="11" name="Image 10"/>
          <p:cNvPicPr/>
          <p:nvPr/>
        </p:nvPicPr>
        <p:blipFill>
          <a:blip r:embed="rId4" cstate="print"/>
          <a:srcRect/>
          <a:stretch>
            <a:fillRect/>
          </a:stretch>
        </p:blipFill>
        <p:spPr bwMode="auto">
          <a:xfrm>
            <a:off x="6096000" y="1857364"/>
            <a:ext cx="5760720" cy="3240405"/>
          </a:xfrm>
          <a:prstGeom prst="rect">
            <a:avLst/>
          </a:prstGeom>
          <a:noFill/>
          <a:ln w="9525">
            <a:noFill/>
            <a:miter lim="800000"/>
            <a:headEnd/>
            <a:tailEnd/>
          </a:ln>
        </p:spPr>
      </p:pic>
    </p:spTree>
    <p:extLst>
      <p:ext uri="{BB962C8B-B14F-4D97-AF65-F5344CB8AC3E}">
        <p14:creationId xmlns="" xmlns:p14="http://schemas.microsoft.com/office/powerpoint/2010/main" val="2280231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773</Words>
  <Application>Microsoft Office PowerPoint</Application>
  <PresentationFormat>Personnalisé</PresentationFormat>
  <Paragraphs>129</Paragraphs>
  <Slides>12</Slides>
  <Notes>4</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SIDI BAOUBA, Email: sidiloudey2@yahoo.fr Tél: 00 222 46466244</vt:lpstr>
      <vt:lpstr>Plan de la présentation</vt:lpstr>
      <vt:lpstr> EVOLUTION OF RAINFALL IN THE SAHEL   </vt:lpstr>
      <vt:lpstr>Diapositive 4</vt:lpstr>
      <vt:lpstr>Anticipatory action refers to measures taken to reduce the humanitarian impacts of a predicted hazard before it occurs or before its most acute impacts are felt</vt:lpstr>
      <vt:lpstr>Rappel des Objectifs/Résultats Attendus</vt:lpstr>
      <vt:lpstr>Fréquence de déclenchement</vt:lpstr>
      <vt:lpstr>Exemple de calcul pour le seuil</vt:lpstr>
      <vt:lpstr>       Résultats du modèle climatique pour 2025</vt:lpstr>
      <vt:lpstr>Les acquis de l’ONM </vt:lpstr>
      <vt:lpstr>Leçons tirées et perspectives</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PIERETTO Silvia</dc:creator>
  <cp:lastModifiedBy>user</cp:lastModifiedBy>
  <cp:revision>37</cp:revision>
  <dcterms:created xsi:type="dcterms:W3CDTF">2025-11-02T11:04:41Z</dcterms:created>
  <dcterms:modified xsi:type="dcterms:W3CDTF">2025-11-17T14:27:55Z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2025-09-20T00:00:00Z</vt:filetime>
  </property>
  <property fmtid="{D5CDD505-2E9C-101B-9397-08002B2CF9AE}" pid="3" name="Creator">
    <vt:lpwstr>Microsoft® PowerPoint® pour Microsoft 365</vt:lpwstr>
  </property>
  <property fmtid="{D5CDD505-2E9C-101B-9397-08002B2CF9AE}" pid="4" name="LastSaved">
    <vt:filetime>2025-11-02T00:00:00Z</vt:filetime>
  </property>
  <property fmtid="{D5CDD505-2E9C-101B-9397-08002B2CF9AE}" pid="5" name="MSIP_Label_2a3a108f-898d-4589-9ebc-7ee3b46df9b8_ActionId">
    <vt:lpwstr>f6d03029-4b24-4590-9afc-f2cbb58ed454</vt:lpwstr>
  </property>
  <property fmtid="{D5CDD505-2E9C-101B-9397-08002B2CF9AE}" pid="6" name="MSIP_Label_2a3a108f-898d-4589-9ebc-7ee3b46df9b8_ContentBits">
    <vt:lpwstr>0</vt:lpwstr>
  </property>
  <property fmtid="{D5CDD505-2E9C-101B-9397-08002B2CF9AE}" pid="7" name="MSIP_Label_2a3a108f-898d-4589-9ebc-7ee3b46df9b8_Enabled">
    <vt:lpwstr>true</vt:lpwstr>
  </property>
  <property fmtid="{D5CDD505-2E9C-101B-9397-08002B2CF9AE}" pid="8" name="MSIP_Label_2a3a108f-898d-4589-9ebc-7ee3b46df9b8_Method">
    <vt:lpwstr>Standard</vt:lpwstr>
  </property>
  <property fmtid="{D5CDD505-2E9C-101B-9397-08002B2CF9AE}" pid="9" name="MSIP_Label_2a3a108f-898d-4589-9ebc-7ee3b46df9b8_Name">
    <vt:lpwstr>Official use only</vt:lpwstr>
  </property>
  <property fmtid="{D5CDD505-2E9C-101B-9397-08002B2CF9AE}" pid="10" name="MSIP_Label_2a3a108f-898d-4589-9ebc-7ee3b46df9b8_SetDate">
    <vt:lpwstr>2025-07-29T15:11:34Z</vt:lpwstr>
  </property>
  <property fmtid="{D5CDD505-2E9C-101B-9397-08002B2CF9AE}" pid="11" name="MSIP_Label_2a3a108f-898d-4589-9ebc-7ee3b46df9b8_SiteId">
    <vt:lpwstr>462ad9ae-d7d9-4206-b874-71b1e079776f</vt:lpwstr>
  </property>
  <property fmtid="{D5CDD505-2E9C-101B-9397-08002B2CF9AE}" pid="12" name="MSIP_Label_2a3a108f-898d-4589-9ebc-7ee3b46df9b8_Tag">
    <vt:lpwstr>10, 3, 0, 2</vt:lpwstr>
  </property>
  <property fmtid="{D5CDD505-2E9C-101B-9397-08002B2CF9AE}" pid="13" name="Producer">
    <vt:lpwstr>Microsoft® PowerPoint® pour Microsoft 365</vt:lpwstr>
  </property>
</Properties>
</file>